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3" r:id="rId2"/>
  </p:sldMasterIdLst>
  <p:notesMasterIdLst>
    <p:notesMasterId r:id="rId12"/>
  </p:notesMasterIdLst>
  <p:sldIdLst>
    <p:sldId id="256" r:id="rId3"/>
    <p:sldId id="268" r:id="rId4"/>
    <p:sldId id="258" r:id="rId5"/>
    <p:sldId id="260" r:id="rId6"/>
    <p:sldId id="261" r:id="rId7"/>
    <p:sldId id="262" r:id="rId8"/>
    <p:sldId id="269" r:id="rId9"/>
    <p:sldId id="264" r:id="rId10"/>
    <p:sldId id="265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2781"/>
    <a:srgbClr val="EDEAF2"/>
    <a:srgbClr val="FEDD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99"/>
    <p:restoredTop sz="94694"/>
  </p:normalViewPr>
  <p:slideViewPr>
    <p:cSldViewPr snapToGrid="0">
      <p:cViewPr varScale="1">
        <p:scale>
          <a:sx n="117" d="100"/>
          <a:sy n="117" d="100"/>
        </p:scale>
        <p:origin x="251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0158FA-5636-D84C-8A37-A858880A5842}" type="datetimeFigureOut">
              <a:rPr lang="fr-FR" smtClean="0"/>
              <a:t>12/06/2023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3F02A-5C7E-B147-B759-97B21D8BAB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6926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75A8ECA-CEE4-95C3-B02A-73B11C3782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 l="-11127" t="-393" r="-3440" b="-393"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D34C0B-DCCA-7D99-1514-20FB65C1EAC3}"/>
              </a:ext>
            </a:extLst>
          </p:cNvPr>
          <p:cNvSpPr/>
          <p:nvPr userDrawn="1"/>
        </p:nvSpPr>
        <p:spPr>
          <a:xfrm>
            <a:off x="0" y="7883"/>
            <a:ext cx="12192000" cy="6858000"/>
          </a:xfrm>
          <a:prstGeom prst="rect">
            <a:avLst/>
          </a:prstGeom>
          <a:solidFill>
            <a:srgbClr val="572781">
              <a:alpha val="8987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9E32EA9-CEE9-76C5-2678-4D42FDA18A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57638" y="2481980"/>
            <a:ext cx="4276725" cy="1552575"/>
          </a:xfrm>
        </p:spPr>
        <p:txBody>
          <a:bodyPr>
            <a:normAutofit/>
          </a:bodyPr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980DD800-1CDD-719B-5932-396DE7CFC0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31344" y="1257916"/>
            <a:ext cx="7329312" cy="110111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000" cap="all" baseline="0">
                <a:solidFill>
                  <a:schemeClr val="bg1"/>
                </a:solidFill>
                <a:latin typeface="Alata" pitchFamily="2" charset="77"/>
              </a:defRPr>
            </a:lvl1pPr>
          </a:lstStyle>
          <a:p>
            <a:pPr lvl="0"/>
            <a:r>
              <a:rPr lang="fr-FR" dirty="0"/>
              <a:t>Pour ses 10 ans</a:t>
            </a:r>
          </a:p>
        </p:txBody>
      </p:sp>
      <p:sp>
        <p:nvSpPr>
          <p:cNvPr id="4" name="Espace réservé du texte 17">
            <a:extLst>
              <a:ext uri="{FF2B5EF4-FFF2-40B4-BE49-F238E27FC236}">
                <a16:creationId xmlns:a16="http://schemas.microsoft.com/office/drawing/2014/main" id="{89B81D50-2482-FC6A-968C-EE117F9DE09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33954" y="4128116"/>
            <a:ext cx="7524092" cy="110111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000" cap="all" baseline="0">
                <a:solidFill>
                  <a:schemeClr val="bg1"/>
                </a:solidFill>
                <a:latin typeface="Alata" pitchFamily="2" charset="77"/>
              </a:defRPr>
            </a:lvl1pPr>
          </a:lstStyle>
          <a:p>
            <a:pPr lvl="0"/>
            <a:r>
              <a:rPr lang="fr-FR" dirty="0"/>
              <a:t>Change de dimension !</a:t>
            </a:r>
          </a:p>
        </p:txBody>
      </p:sp>
    </p:spTree>
    <p:extLst>
      <p:ext uri="{BB962C8B-B14F-4D97-AF65-F5344CB8AC3E}">
        <p14:creationId xmlns:p14="http://schemas.microsoft.com/office/powerpoint/2010/main" val="2969192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555D1D3-F44F-DB1F-8C71-B2D6515AF3DD}"/>
              </a:ext>
            </a:extLst>
          </p:cNvPr>
          <p:cNvSpPr/>
          <p:nvPr userDrawn="1"/>
        </p:nvSpPr>
        <p:spPr>
          <a:xfrm>
            <a:off x="28269" y="0"/>
            <a:ext cx="12192000" cy="6858000"/>
          </a:xfrm>
          <a:prstGeom prst="rect">
            <a:avLst/>
          </a:prstGeom>
          <a:solidFill>
            <a:srgbClr val="57278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FCC8FCC6-107B-51FC-7F88-A142D47A2C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1271" y="2039815"/>
            <a:ext cx="10809457" cy="3710354"/>
          </a:xfrm>
          <a:prstGeom prst="rect">
            <a:avLst/>
          </a:prstGeom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C3E70DDF-0CE1-A718-7DC7-031BB05F17C9}"/>
              </a:ext>
            </a:extLst>
          </p:cNvPr>
          <p:cNvCxnSpPr>
            <a:cxnSpLocks/>
          </p:cNvCxnSpPr>
          <p:nvPr userDrawn="1"/>
        </p:nvCxnSpPr>
        <p:spPr>
          <a:xfrm>
            <a:off x="6212100" y="2564447"/>
            <a:ext cx="0" cy="2001202"/>
          </a:xfrm>
          <a:prstGeom prst="line">
            <a:avLst/>
          </a:prstGeom>
          <a:ln w="15875">
            <a:solidFill>
              <a:srgbClr val="5727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pour une image  21">
            <a:extLst>
              <a:ext uri="{FF2B5EF4-FFF2-40B4-BE49-F238E27FC236}">
                <a16:creationId xmlns:a16="http://schemas.microsoft.com/office/drawing/2014/main" id="{7BE86374-608E-CB14-ABCA-B3224AE3C01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214060" y="6005148"/>
            <a:ext cx="1742692" cy="663254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fr-FR" dirty="0"/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C4CD7C31-9A4C-C33E-5777-B644B5B42F11}"/>
              </a:ext>
            </a:extLst>
          </p:cNvPr>
          <p:cNvSpPr/>
          <p:nvPr userDrawn="1"/>
        </p:nvSpPr>
        <p:spPr>
          <a:xfrm>
            <a:off x="9727931" y="4337808"/>
            <a:ext cx="2330594" cy="2330594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space réservé pour une image  6">
            <a:extLst>
              <a:ext uri="{FF2B5EF4-FFF2-40B4-BE49-F238E27FC236}">
                <a16:creationId xmlns:a16="http://schemas.microsoft.com/office/drawing/2014/main" id="{4394E9E6-F212-4FA3-D0EE-0D826044FB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876581" y="4539695"/>
            <a:ext cx="2022475" cy="1934488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fr-FR"/>
          </a:p>
        </p:txBody>
      </p:sp>
      <p:sp>
        <p:nvSpPr>
          <p:cNvPr id="31" name="Espace réservé du texte 18">
            <a:extLst>
              <a:ext uri="{FF2B5EF4-FFF2-40B4-BE49-F238E27FC236}">
                <a16:creationId xmlns:a16="http://schemas.microsoft.com/office/drawing/2014/main" id="{EB53DA33-07EF-74B1-4FC7-5771B5A8600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01750" y="2881994"/>
            <a:ext cx="4465638" cy="1287462"/>
          </a:xfrm>
        </p:spPr>
        <p:txBody>
          <a:bodyPr>
            <a:noAutofit/>
          </a:bodyPr>
          <a:lstStyle>
            <a:lvl1pPr marL="0" indent="0" algn="ctr">
              <a:buNone/>
              <a:defRPr sz="10000" b="1">
                <a:solidFill>
                  <a:srgbClr val="572781"/>
                </a:solidFill>
                <a:latin typeface="Lato" panose="020F0502020204030203" pitchFamily="34" charset="77"/>
              </a:defRPr>
            </a:lvl1pPr>
          </a:lstStyle>
          <a:p>
            <a:pPr lvl="0"/>
            <a:r>
              <a:rPr lang="fr-FR" dirty="0"/>
              <a:t>200 €</a:t>
            </a:r>
          </a:p>
        </p:txBody>
      </p:sp>
      <p:sp>
        <p:nvSpPr>
          <p:cNvPr id="32" name="Espace réservé du texte 30">
            <a:extLst>
              <a:ext uri="{FF2B5EF4-FFF2-40B4-BE49-F238E27FC236}">
                <a16:creationId xmlns:a16="http://schemas.microsoft.com/office/drawing/2014/main" id="{E8A20675-44AB-832F-E75C-B9D5E47C3D3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629400" y="2826180"/>
            <a:ext cx="4184650" cy="1739469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>
                <a:latin typeface="Lato" panose="020F0502020204030203" pitchFamily="34" charset="77"/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>
                <a:latin typeface="Lato" panose="020F0502020204030203" pitchFamily="34" charset="77"/>
              </a:defRPr>
            </a:lvl2pPr>
            <a:lvl3pPr marL="1257300" indent="-342900">
              <a:buFont typeface="Arial" panose="020B0604020202020204" pitchFamily="34" charset="0"/>
              <a:buChar char="•"/>
              <a:defRPr sz="2000">
                <a:latin typeface="Lato" panose="020F0502020204030203" pitchFamily="34" charset="77"/>
              </a:defRPr>
            </a:lvl3pPr>
            <a:lvl4pPr marL="1714500" indent="-342900">
              <a:buFont typeface="Arial" panose="020B0604020202020204" pitchFamily="34" charset="0"/>
              <a:buChar char="•"/>
              <a:defRPr sz="2000">
                <a:latin typeface="Lato" panose="020F0502020204030203" pitchFamily="34" charset="77"/>
              </a:defRPr>
            </a:lvl4pPr>
            <a:lvl5pPr marL="2171700" indent="-342900">
              <a:buFont typeface="Arial" panose="020B0604020202020204" pitchFamily="34" charset="0"/>
              <a:buChar char="•"/>
              <a:defRPr sz="2000">
                <a:latin typeface="Lato" panose="020F0502020204030203" pitchFamily="34" charset="77"/>
              </a:defRPr>
            </a:lvl5pPr>
          </a:lstStyle>
          <a:p>
            <a:pPr lvl="0"/>
            <a:endParaRPr lang="fr-FR" dirty="0"/>
          </a:p>
        </p:txBody>
      </p:sp>
      <p:sp>
        <p:nvSpPr>
          <p:cNvPr id="34" name="Espace réservé du texte 33">
            <a:extLst>
              <a:ext uri="{FF2B5EF4-FFF2-40B4-BE49-F238E27FC236}">
                <a16:creationId xmlns:a16="http://schemas.microsoft.com/office/drawing/2014/main" id="{B7D7F484-D906-A92C-F7F3-073302DA691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319824" y="4820628"/>
            <a:ext cx="8158428" cy="72072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Lato" panose="020F0502020204030203" pitchFamily="34" charset="77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35" name="Espace réservé du texte 32">
            <a:extLst>
              <a:ext uri="{FF2B5EF4-FFF2-40B4-BE49-F238E27FC236}">
                <a16:creationId xmlns:a16="http://schemas.microsoft.com/office/drawing/2014/main" id="{5290E0DF-FEF2-203E-A7D2-8D06D1582D7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38225" y="298450"/>
            <a:ext cx="10321925" cy="1081088"/>
          </a:xfrm>
        </p:spPr>
        <p:txBody>
          <a:bodyPr>
            <a:noAutofit/>
          </a:bodyPr>
          <a:lstStyle>
            <a:lvl1pPr marL="0" indent="0" algn="ctr">
              <a:buNone/>
              <a:defRPr sz="8800" cap="all" baseline="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pPr lvl="0"/>
            <a:r>
              <a:rPr lang="fr-FR" dirty="0"/>
              <a:t>Neoma1year</a:t>
            </a:r>
          </a:p>
        </p:txBody>
      </p:sp>
      <p:sp>
        <p:nvSpPr>
          <p:cNvPr id="36" name="Espace réservé du texte 34">
            <a:extLst>
              <a:ext uri="{FF2B5EF4-FFF2-40B4-BE49-F238E27FC236}">
                <a16:creationId xmlns:a16="http://schemas.microsoft.com/office/drawing/2014/main" id="{9265B159-64CD-A805-16F9-6BA9DF5780E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394075" y="1484011"/>
            <a:ext cx="5610225" cy="660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Adhésion annuelle</a:t>
            </a:r>
          </a:p>
        </p:txBody>
      </p:sp>
    </p:spTree>
    <p:extLst>
      <p:ext uri="{BB962C8B-B14F-4D97-AF65-F5344CB8AC3E}">
        <p14:creationId xmlns:p14="http://schemas.microsoft.com/office/powerpoint/2010/main" val="2627196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0F8FAC-936A-07D5-ED98-C5E2C4176B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7278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129FE90D-CC50-AE53-BAC9-7DE63FC7D3B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1489" y="1859016"/>
            <a:ext cx="6356031" cy="802457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700">
                <a:solidFill>
                  <a:schemeClr val="bg1"/>
                </a:solidFill>
              </a:defRPr>
            </a:lvl1pPr>
            <a:lvl2pPr marL="457200" indent="0">
              <a:buNone/>
              <a:defRPr sz="4700">
                <a:solidFill>
                  <a:schemeClr val="bg1"/>
                </a:solidFill>
              </a:defRPr>
            </a:lvl2pPr>
            <a:lvl3pPr marL="914400" indent="0">
              <a:buNone/>
              <a:defRPr sz="4700">
                <a:solidFill>
                  <a:schemeClr val="bg1"/>
                </a:solidFill>
              </a:defRPr>
            </a:lvl3pPr>
            <a:lvl4pPr marL="1371600" indent="0">
              <a:buNone/>
              <a:defRPr sz="4700">
                <a:solidFill>
                  <a:schemeClr val="bg1"/>
                </a:solidFill>
              </a:defRPr>
            </a:lvl4pPr>
            <a:lvl5pPr marL="1828800" indent="0">
              <a:buNone/>
              <a:defRPr sz="47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Rejoignez le mouvement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57520024-57F7-E69E-8464-9AFD693010D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701086" y="1919287"/>
            <a:ext cx="3019425" cy="3019425"/>
          </a:xfrm>
        </p:spPr>
        <p:txBody>
          <a:bodyPr/>
          <a:lstStyle/>
          <a:p>
            <a:endParaRPr lang="fr-FR"/>
          </a:p>
        </p:txBody>
      </p:sp>
      <p:sp>
        <p:nvSpPr>
          <p:cNvPr id="3" name="Espace réservé du texte 12">
            <a:extLst>
              <a:ext uri="{FF2B5EF4-FFF2-40B4-BE49-F238E27FC236}">
                <a16:creationId xmlns:a16="http://schemas.microsoft.com/office/drawing/2014/main" id="{62FC09F5-A403-BB9A-33F2-46CD055586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1489" y="2660050"/>
            <a:ext cx="6356031" cy="1243891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7200">
                <a:solidFill>
                  <a:schemeClr val="bg1"/>
                </a:solidFill>
              </a:defRPr>
            </a:lvl1pPr>
            <a:lvl2pPr marL="457200" indent="0">
              <a:buNone/>
              <a:defRPr sz="4700">
                <a:solidFill>
                  <a:schemeClr val="bg1"/>
                </a:solidFill>
              </a:defRPr>
            </a:lvl2pPr>
            <a:lvl3pPr marL="914400" indent="0">
              <a:buNone/>
              <a:defRPr sz="4700">
                <a:solidFill>
                  <a:schemeClr val="bg1"/>
                </a:solidFill>
              </a:defRPr>
            </a:lvl3pPr>
            <a:lvl4pPr marL="1371600" indent="0">
              <a:buNone/>
              <a:defRPr sz="4700">
                <a:solidFill>
                  <a:schemeClr val="bg1"/>
                </a:solidFill>
              </a:defRPr>
            </a:lvl4pPr>
            <a:lvl5pPr marL="1828800" indent="0">
              <a:buNone/>
              <a:defRPr sz="47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NEOMA4EVER!</a:t>
            </a:r>
          </a:p>
        </p:txBody>
      </p:sp>
      <p:sp>
        <p:nvSpPr>
          <p:cNvPr id="4" name="Espace réservé du texte 12">
            <a:extLst>
              <a:ext uri="{FF2B5EF4-FFF2-40B4-BE49-F238E27FC236}">
                <a16:creationId xmlns:a16="http://schemas.microsoft.com/office/drawing/2014/main" id="{4E9EBCFD-2B20-CA6B-AB36-32F67A299F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489" y="4266455"/>
            <a:ext cx="7083267" cy="743010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500" u="none">
                <a:solidFill>
                  <a:schemeClr val="bg1"/>
                </a:solidFill>
              </a:defRPr>
            </a:lvl1pPr>
            <a:lvl2pPr marL="457200" indent="0">
              <a:buNone/>
              <a:defRPr sz="4700">
                <a:solidFill>
                  <a:schemeClr val="bg1"/>
                </a:solidFill>
              </a:defRPr>
            </a:lvl2pPr>
            <a:lvl3pPr marL="914400" indent="0">
              <a:buNone/>
              <a:defRPr sz="4700">
                <a:solidFill>
                  <a:schemeClr val="bg1"/>
                </a:solidFill>
              </a:defRPr>
            </a:lvl3pPr>
            <a:lvl4pPr marL="1371600" indent="0">
              <a:buNone/>
              <a:defRPr sz="4700">
                <a:solidFill>
                  <a:schemeClr val="bg1"/>
                </a:solidFill>
              </a:defRPr>
            </a:lvl4pPr>
            <a:lvl5pPr marL="1828800" indent="0">
              <a:buNone/>
              <a:defRPr sz="47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Rendez-vous sur </a:t>
            </a:r>
            <a:r>
              <a:rPr lang="fr-FR" dirty="0" err="1"/>
              <a:t>neoma-alumni.com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8378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8096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908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52FB0A4-5B9F-87C7-56A1-CF2FBF28E92A}"/>
              </a:ext>
            </a:extLst>
          </p:cNvPr>
          <p:cNvSpPr/>
          <p:nvPr userDrawn="1"/>
        </p:nvSpPr>
        <p:spPr>
          <a:xfrm>
            <a:off x="0" y="0"/>
            <a:ext cx="12202160" cy="6896369"/>
          </a:xfrm>
          <a:prstGeom prst="rect">
            <a:avLst/>
          </a:prstGeom>
          <a:solidFill>
            <a:srgbClr val="57278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B7346FC5-0B1F-B687-5FB3-27D47A4F66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95294" y="2290558"/>
            <a:ext cx="5980389" cy="79160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000" cap="none" baseline="0">
                <a:solidFill>
                  <a:srgbClr val="FEDD5B"/>
                </a:solidFill>
                <a:latin typeface="Alata" pitchFamily="2" charset="77"/>
              </a:defRPr>
            </a:lvl1pPr>
          </a:lstStyle>
          <a:p>
            <a:pPr lvl="0"/>
            <a:r>
              <a:rPr lang="fr-FR" dirty="0"/>
              <a:t>NEOMA Alumni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071DC88D-45ED-F313-BAA2-50ECFAFFAC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16317" y="3082159"/>
            <a:ext cx="5959366" cy="1548346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cap="none" baseline="0">
                <a:solidFill>
                  <a:schemeClr val="bg1"/>
                </a:solidFill>
                <a:latin typeface="Alata" pitchFamily="2" charset="77"/>
              </a:defRPr>
            </a:lvl1pPr>
          </a:lstStyle>
          <a:p>
            <a:pPr lvl="0"/>
            <a:r>
              <a:rPr lang="fr-FR" dirty="0"/>
              <a:t>L’un des plus puissants réseaux de diplômés en France !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1B118A2B-3035-7116-D52E-74561E2B033B}"/>
              </a:ext>
            </a:extLst>
          </p:cNvPr>
          <p:cNvSpPr/>
          <p:nvPr userDrawn="1"/>
        </p:nvSpPr>
        <p:spPr>
          <a:xfrm>
            <a:off x="3145218" y="2123786"/>
            <a:ext cx="5980389" cy="2499262"/>
          </a:xfrm>
          <a:prstGeom prst="roundRect">
            <a:avLst/>
          </a:prstGeom>
          <a:noFill/>
          <a:ln w="254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0A8DF8A4-1B51-0FA2-40B1-38AA65F9C0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74528" y="324816"/>
            <a:ext cx="3736431" cy="898980"/>
          </a:xfrm>
        </p:spPr>
        <p:txBody>
          <a:bodyPr>
            <a:noAutofit/>
          </a:bodyPr>
          <a:lstStyle>
            <a:lvl1pPr marL="0" indent="0" algn="ctr">
              <a:buNone/>
              <a:defRPr sz="7000" b="1" i="0">
                <a:solidFill>
                  <a:srgbClr val="FEDD5B"/>
                </a:solidFill>
                <a:latin typeface="Lato Semibold" panose="020F0502020204030203" pitchFamily="34" charset="77"/>
              </a:defRPr>
            </a:lvl1pPr>
          </a:lstStyle>
          <a:p>
            <a:pPr lvl="0"/>
            <a:r>
              <a:rPr lang="fr-FR" dirty="0"/>
              <a:t>82 000</a:t>
            </a:r>
          </a:p>
        </p:txBody>
      </p:sp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3EF4D042-08A3-B708-544F-7E19A0D0F5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2289" y="1289754"/>
            <a:ext cx="966952" cy="386255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>
                <a:solidFill>
                  <a:schemeClr val="bg1"/>
                </a:solidFill>
                <a:latin typeface="Alata" pitchFamily="2" charset="77"/>
              </a:defRPr>
            </a:lvl1pPr>
          </a:lstStyle>
          <a:p>
            <a:pPr lvl="0"/>
            <a:r>
              <a:rPr lang="fr-FR" dirty="0" err="1"/>
              <a:t>alumni</a:t>
            </a:r>
            <a:endParaRPr lang="fr-FR" dirty="0"/>
          </a:p>
        </p:txBody>
      </p:sp>
      <p:sp>
        <p:nvSpPr>
          <p:cNvPr id="15" name="Espace réservé du texte 12">
            <a:extLst>
              <a:ext uri="{FF2B5EF4-FFF2-40B4-BE49-F238E27FC236}">
                <a16:creationId xmlns:a16="http://schemas.microsoft.com/office/drawing/2014/main" id="{72B50B22-6CFD-1520-369E-3B21001CA2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79272" y="293877"/>
            <a:ext cx="3486803" cy="669979"/>
          </a:xfrm>
        </p:spPr>
        <p:txBody>
          <a:bodyPr>
            <a:noAutofit/>
          </a:bodyPr>
          <a:lstStyle>
            <a:lvl1pPr marL="0" indent="0" algn="ctr">
              <a:buNone/>
              <a:defRPr sz="6000" b="1" i="0">
                <a:solidFill>
                  <a:srgbClr val="FEDD5B"/>
                </a:solidFill>
                <a:latin typeface="Lato Semibold" panose="020F0502020204030203" pitchFamily="34" charset="77"/>
              </a:defRPr>
            </a:lvl1pPr>
          </a:lstStyle>
          <a:p>
            <a:pPr lvl="0"/>
            <a:r>
              <a:rPr lang="fr-FR" dirty="0"/>
              <a:t>+ de 500</a:t>
            </a:r>
          </a:p>
        </p:txBody>
      </p:sp>
      <p:sp>
        <p:nvSpPr>
          <p:cNvPr id="17" name="Espace réservé du texte 17">
            <a:extLst>
              <a:ext uri="{FF2B5EF4-FFF2-40B4-BE49-F238E27FC236}">
                <a16:creationId xmlns:a16="http://schemas.microsoft.com/office/drawing/2014/main" id="{C16517EE-A92B-5E9E-6269-E09206EBC3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25101" y="1093091"/>
            <a:ext cx="3195146" cy="79160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tabLst>
                <a:tab pos="1897063" algn="l"/>
              </a:tabLst>
              <a:defRPr sz="1800" b="0" cap="none" baseline="0">
                <a:solidFill>
                  <a:schemeClr val="bg1"/>
                </a:solidFill>
                <a:latin typeface="Alata" pitchFamily="2" charset="77"/>
              </a:defRPr>
            </a:lvl1pPr>
          </a:lstStyle>
          <a:p>
            <a:pPr lvl="0"/>
            <a:r>
              <a:rPr lang="fr-FR" dirty="0"/>
              <a:t>Événements en moyenne au cours des 4 dernières années</a:t>
            </a:r>
          </a:p>
        </p:txBody>
      </p:sp>
      <p:sp>
        <p:nvSpPr>
          <p:cNvPr id="19" name="Espace réservé du texte 12">
            <a:extLst>
              <a:ext uri="{FF2B5EF4-FFF2-40B4-BE49-F238E27FC236}">
                <a16:creationId xmlns:a16="http://schemas.microsoft.com/office/drawing/2014/main" id="{EF657A8B-2684-1722-30B4-47831B56806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36067" y="5120796"/>
            <a:ext cx="2701159" cy="791601"/>
          </a:xfrm>
        </p:spPr>
        <p:txBody>
          <a:bodyPr>
            <a:noAutofit/>
          </a:bodyPr>
          <a:lstStyle>
            <a:lvl1pPr marL="0" indent="0" algn="ctr">
              <a:buNone/>
              <a:defRPr sz="4800" b="1" i="0">
                <a:solidFill>
                  <a:schemeClr val="bg1"/>
                </a:solidFill>
                <a:latin typeface="Lato Semibold" panose="020F0502020204030203" pitchFamily="34" charset="77"/>
              </a:defRPr>
            </a:lvl1pPr>
          </a:lstStyle>
          <a:p>
            <a:pPr lvl="0"/>
            <a:r>
              <a:rPr lang="fr-FR" dirty="0"/>
              <a:t>+ de 30</a:t>
            </a:r>
          </a:p>
        </p:txBody>
      </p:sp>
      <p:sp>
        <p:nvSpPr>
          <p:cNvPr id="20" name="Espace réservé du texte 17">
            <a:extLst>
              <a:ext uri="{FF2B5EF4-FFF2-40B4-BE49-F238E27FC236}">
                <a16:creationId xmlns:a16="http://schemas.microsoft.com/office/drawing/2014/main" id="{104B3EE3-59BF-33DB-38A7-EB86F3819ED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73104" y="5727372"/>
            <a:ext cx="3827083" cy="79160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tabLst>
                <a:tab pos="1897063" algn="l"/>
              </a:tabLst>
              <a:defRPr sz="1800" cap="none" baseline="0">
                <a:solidFill>
                  <a:schemeClr val="bg1"/>
                </a:solidFill>
                <a:latin typeface="Alata" pitchFamily="2" charset="77"/>
              </a:defRPr>
            </a:lvl1pPr>
          </a:lstStyle>
          <a:p>
            <a:pPr lvl="0"/>
            <a:r>
              <a:rPr lang="fr-FR" dirty="0"/>
              <a:t>Club professionnels et de loisirs</a:t>
            </a:r>
          </a:p>
        </p:txBody>
      </p:sp>
      <p:sp>
        <p:nvSpPr>
          <p:cNvPr id="21" name="Espace réservé du texte 12">
            <a:extLst>
              <a:ext uri="{FF2B5EF4-FFF2-40B4-BE49-F238E27FC236}">
                <a16:creationId xmlns:a16="http://schemas.microsoft.com/office/drawing/2014/main" id="{017DEB2B-4143-325B-920D-2C6B78C94DA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9042" y="2782669"/>
            <a:ext cx="1797270" cy="898980"/>
          </a:xfrm>
        </p:spPr>
        <p:txBody>
          <a:bodyPr>
            <a:noAutofit/>
          </a:bodyPr>
          <a:lstStyle>
            <a:lvl1pPr marL="0" indent="0" algn="ctr">
              <a:buNone/>
              <a:defRPr sz="7000" b="1" i="0">
                <a:solidFill>
                  <a:schemeClr val="bg1"/>
                </a:solidFill>
                <a:latin typeface="Lato Semibold" panose="020F0502020204030203" pitchFamily="34" charset="77"/>
              </a:defRPr>
            </a:lvl1pPr>
          </a:lstStyle>
          <a:p>
            <a:pPr lvl="0"/>
            <a:r>
              <a:rPr lang="fr-FR" dirty="0"/>
              <a:t>94</a:t>
            </a:r>
          </a:p>
        </p:txBody>
      </p:sp>
      <p:sp>
        <p:nvSpPr>
          <p:cNvPr id="22" name="Espace réservé du texte 17">
            <a:extLst>
              <a:ext uri="{FF2B5EF4-FFF2-40B4-BE49-F238E27FC236}">
                <a16:creationId xmlns:a16="http://schemas.microsoft.com/office/drawing/2014/main" id="{91098DB3-D187-2967-E021-B69A87AE2FB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117" y="3681649"/>
            <a:ext cx="1897119" cy="9824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>
                <a:solidFill>
                  <a:schemeClr val="bg1"/>
                </a:solidFill>
                <a:latin typeface="Alata" pitchFamily="2" charset="77"/>
              </a:defRPr>
            </a:lvl1pPr>
          </a:lstStyle>
          <a:p>
            <a:pPr lvl="0"/>
            <a:r>
              <a:rPr lang="fr-FR" dirty="0"/>
              <a:t>tribus</a:t>
            </a:r>
          </a:p>
          <a:p>
            <a:pPr lvl="0"/>
            <a:r>
              <a:rPr lang="fr-FR" dirty="0"/>
              <a:t>internationales</a:t>
            </a:r>
          </a:p>
        </p:txBody>
      </p:sp>
      <p:sp>
        <p:nvSpPr>
          <p:cNvPr id="23" name="Espace réservé du texte 12">
            <a:extLst>
              <a:ext uri="{FF2B5EF4-FFF2-40B4-BE49-F238E27FC236}">
                <a16:creationId xmlns:a16="http://schemas.microsoft.com/office/drawing/2014/main" id="{8AFA0FD2-2E79-AAF6-65CC-8E14B610E3E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26524" y="5237597"/>
            <a:ext cx="1797270" cy="669979"/>
          </a:xfrm>
        </p:spPr>
        <p:txBody>
          <a:bodyPr>
            <a:noAutofit/>
          </a:bodyPr>
          <a:lstStyle>
            <a:lvl1pPr marL="0" indent="0" algn="ctr">
              <a:buNone/>
              <a:defRPr sz="5000" b="1" i="0">
                <a:solidFill>
                  <a:srgbClr val="FEDD5B"/>
                </a:solidFill>
                <a:latin typeface="Lato Semibold" panose="020F0502020204030203" pitchFamily="34" charset="77"/>
              </a:defRPr>
            </a:lvl1pPr>
          </a:lstStyle>
          <a:p>
            <a:pPr lvl="0"/>
            <a:r>
              <a:rPr lang="fr-FR" dirty="0"/>
              <a:t>60</a:t>
            </a:r>
          </a:p>
        </p:txBody>
      </p:sp>
      <p:sp>
        <p:nvSpPr>
          <p:cNvPr id="24" name="Espace réservé du texte 17">
            <a:extLst>
              <a:ext uri="{FF2B5EF4-FFF2-40B4-BE49-F238E27FC236}">
                <a16:creationId xmlns:a16="http://schemas.microsoft.com/office/drawing/2014/main" id="{8BB443FE-FD47-543B-FD2D-7A42BB5A2CD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26524" y="6078315"/>
            <a:ext cx="1797270" cy="3879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>
                <a:solidFill>
                  <a:schemeClr val="bg1"/>
                </a:solidFill>
                <a:latin typeface="Alata" pitchFamily="2" charset="77"/>
              </a:defRPr>
            </a:lvl1pPr>
          </a:lstStyle>
          <a:p>
            <a:pPr lvl="0"/>
            <a:r>
              <a:rPr lang="fr-FR" dirty="0" err="1"/>
              <a:t>firm</a:t>
            </a:r>
            <a:r>
              <a:rPr lang="fr-FR" dirty="0"/>
              <a:t> managers</a:t>
            </a:r>
          </a:p>
        </p:txBody>
      </p:sp>
      <p:sp>
        <p:nvSpPr>
          <p:cNvPr id="25" name="Espace réservé du texte 12">
            <a:extLst>
              <a:ext uri="{FF2B5EF4-FFF2-40B4-BE49-F238E27FC236}">
                <a16:creationId xmlns:a16="http://schemas.microsoft.com/office/drawing/2014/main" id="{60D75162-73A4-9C83-257E-588AEDB84C3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710245" y="2740173"/>
            <a:ext cx="1797270" cy="669979"/>
          </a:xfrm>
        </p:spPr>
        <p:txBody>
          <a:bodyPr>
            <a:noAutofit/>
          </a:bodyPr>
          <a:lstStyle>
            <a:lvl1pPr marL="0" indent="0" algn="ctr">
              <a:buNone/>
              <a:defRPr sz="4000" b="1" i="0">
                <a:solidFill>
                  <a:schemeClr val="bg1"/>
                </a:solidFill>
                <a:latin typeface="Lato Semibold" panose="020F0502020204030203" pitchFamily="34" charset="77"/>
              </a:defRPr>
            </a:lvl1pPr>
          </a:lstStyle>
          <a:p>
            <a:pPr lvl="0"/>
            <a:r>
              <a:rPr lang="fr-FR" dirty="0"/>
              <a:t>24</a:t>
            </a:r>
          </a:p>
        </p:txBody>
      </p:sp>
      <p:sp>
        <p:nvSpPr>
          <p:cNvPr id="26" name="Espace réservé du texte 17">
            <a:extLst>
              <a:ext uri="{FF2B5EF4-FFF2-40B4-BE49-F238E27FC236}">
                <a16:creationId xmlns:a16="http://schemas.microsoft.com/office/drawing/2014/main" id="{0C26E3B2-B935-4347-C79A-66923185BC7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660320" y="3205200"/>
            <a:ext cx="1897119" cy="9824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>
                <a:solidFill>
                  <a:schemeClr val="bg1"/>
                </a:solidFill>
                <a:latin typeface="Alata" pitchFamily="2" charset="77"/>
              </a:defRPr>
            </a:lvl1pPr>
          </a:lstStyle>
          <a:p>
            <a:pPr lvl="0"/>
            <a:r>
              <a:rPr lang="fr-FR" dirty="0"/>
              <a:t>tribus</a:t>
            </a:r>
          </a:p>
          <a:p>
            <a:pPr lvl="0"/>
            <a:r>
              <a:rPr lang="fr-FR" dirty="0"/>
              <a:t>régionales</a:t>
            </a:r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57CB436D-0EA0-3C82-0C0D-0397764BF791}"/>
              </a:ext>
            </a:extLst>
          </p:cNvPr>
          <p:cNvCxnSpPr/>
          <p:nvPr userDrawn="1"/>
        </p:nvCxnSpPr>
        <p:spPr>
          <a:xfrm>
            <a:off x="4225159" y="4664099"/>
            <a:ext cx="0" cy="509326"/>
          </a:xfrm>
          <a:prstGeom prst="line">
            <a:avLst/>
          </a:prstGeom>
          <a:ln w="222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BEE03A65-0716-D36C-05E7-79D3D2D4EFA2}"/>
              </a:ext>
            </a:extLst>
          </p:cNvPr>
          <p:cNvCxnSpPr>
            <a:cxnSpLocks/>
          </p:cNvCxnSpPr>
          <p:nvPr userDrawn="1"/>
        </p:nvCxnSpPr>
        <p:spPr>
          <a:xfrm>
            <a:off x="9120965" y="3467369"/>
            <a:ext cx="630620" cy="0"/>
          </a:xfrm>
          <a:prstGeom prst="line">
            <a:avLst/>
          </a:prstGeom>
          <a:ln w="222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0A4B0668-4515-F986-FF00-226FDFB62319}"/>
              </a:ext>
            </a:extLst>
          </p:cNvPr>
          <p:cNvCxnSpPr>
            <a:cxnSpLocks/>
          </p:cNvCxnSpPr>
          <p:nvPr userDrawn="1"/>
        </p:nvCxnSpPr>
        <p:spPr>
          <a:xfrm>
            <a:off x="3988676" y="1307706"/>
            <a:ext cx="0" cy="816080"/>
          </a:xfrm>
          <a:prstGeom prst="line">
            <a:avLst/>
          </a:prstGeom>
          <a:ln w="222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CFEFCFD4-FFD9-D46E-1AE2-6941E50544AE}"/>
              </a:ext>
            </a:extLst>
          </p:cNvPr>
          <p:cNvCxnSpPr>
            <a:cxnSpLocks/>
          </p:cNvCxnSpPr>
          <p:nvPr userDrawn="1"/>
        </p:nvCxnSpPr>
        <p:spPr>
          <a:xfrm flipH="1">
            <a:off x="2376236" y="3436883"/>
            <a:ext cx="768982" cy="0"/>
          </a:xfrm>
          <a:prstGeom prst="line">
            <a:avLst/>
          </a:prstGeom>
          <a:ln w="222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86730F56-7DE9-6A57-FA7F-1C03795743C5}"/>
              </a:ext>
            </a:extLst>
          </p:cNvPr>
          <p:cNvCxnSpPr>
            <a:cxnSpLocks/>
          </p:cNvCxnSpPr>
          <p:nvPr userDrawn="1"/>
        </p:nvCxnSpPr>
        <p:spPr>
          <a:xfrm>
            <a:off x="8659210" y="4608929"/>
            <a:ext cx="0" cy="564496"/>
          </a:xfrm>
          <a:prstGeom prst="line">
            <a:avLst/>
          </a:prstGeom>
          <a:ln w="222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F8307986-7E5C-CF5F-7CC3-5A5B7DA9A5D1}"/>
              </a:ext>
            </a:extLst>
          </p:cNvPr>
          <p:cNvCxnSpPr>
            <a:cxnSpLocks/>
          </p:cNvCxnSpPr>
          <p:nvPr userDrawn="1"/>
        </p:nvCxnSpPr>
        <p:spPr>
          <a:xfrm>
            <a:off x="8659210" y="1884692"/>
            <a:ext cx="0" cy="239094"/>
          </a:xfrm>
          <a:prstGeom prst="line">
            <a:avLst/>
          </a:prstGeom>
          <a:ln w="222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261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DF3B085-DFA6-4A43-ADD8-A681B289DE0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7278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Espace réservé du texte 17">
            <a:extLst>
              <a:ext uri="{FF2B5EF4-FFF2-40B4-BE49-F238E27FC236}">
                <a16:creationId xmlns:a16="http://schemas.microsoft.com/office/drawing/2014/main" id="{9DF2C809-7B1C-0967-7717-6AFB317F9C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37565" y="691524"/>
            <a:ext cx="4125408" cy="648826"/>
          </a:xfrm>
        </p:spPr>
        <p:txBody>
          <a:bodyPr>
            <a:normAutofit/>
          </a:bodyPr>
          <a:lstStyle>
            <a:lvl1pPr marL="0" indent="0" algn="ctr">
              <a:buNone/>
              <a:defRPr sz="4700" cap="all" baseline="0">
                <a:solidFill>
                  <a:schemeClr val="bg1"/>
                </a:solidFill>
                <a:latin typeface="Alata" pitchFamily="2" charset="77"/>
              </a:defRPr>
            </a:lvl1pPr>
          </a:lstStyle>
          <a:p>
            <a:pPr lvl="0"/>
            <a:r>
              <a:rPr lang="fr-FR" dirty="0"/>
              <a:t>NEOMA4EVER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7F44C7A8-4172-004E-E5F7-D23479FC2833}"/>
              </a:ext>
            </a:extLst>
          </p:cNvPr>
          <p:cNvCxnSpPr>
            <a:cxnSpLocks/>
          </p:cNvCxnSpPr>
          <p:nvPr userDrawn="1"/>
        </p:nvCxnSpPr>
        <p:spPr>
          <a:xfrm>
            <a:off x="6961521" y="1682020"/>
            <a:ext cx="3077497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B2D6AAA-AD02-96F8-8F95-E49C5921968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59142" y="2156632"/>
            <a:ext cx="6082254" cy="2438400"/>
          </a:xfrm>
        </p:spPr>
        <p:txBody>
          <a:bodyPr>
            <a:normAutofit/>
          </a:bodyPr>
          <a:lstStyle>
            <a:lvl1pPr marL="685800" indent="-6858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4700">
                <a:solidFill>
                  <a:schemeClr val="bg1"/>
                </a:solidFill>
                <a:latin typeface="Alata" pitchFamily="2" charset="77"/>
              </a:defRPr>
            </a:lvl1pPr>
          </a:lstStyle>
          <a:p>
            <a:pPr lvl="0"/>
            <a:r>
              <a:rPr lang="fr-FR" dirty="0"/>
              <a:t>Nouvelle ambition</a:t>
            </a:r>
          </a:p>
          <a:p>
            <a:pPr lvl="0"/>
            <a:r>
              <a:rPr lang="fr-FR" dirty="0"/>
              <a:t>Nouvelle offre</a:t>
            </a:r>
          </a:p>
          <a:p>
            <a:pPr lvl="0"/>
            <a:r>
              <a:rPr lang="fr-FR" dirty="0"/>
              <a:t>Nouvelle identité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9DE2253-59B5-03CE-5C4B-7ABC979E4E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62205" y="5040124"/>
            <a:ext cx="3238500" cy="1173163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AC4EB1D9-646A-6F9A-2FBB-5F99A4F72C1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808538" cy="6858000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4911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614A04A-D24A-F89D-364E-F01E10231CA7}"/>
              </a:ext>
            </a:extLst>
          </p:cNvPr>
          <p:cNvSpPr/>
          <p:nvPr userDrawn="1"/>
        </p:nvSpPr>
        <p:spPr>
          <a:xfrm>
            <a:off x="0" y="1"/>
            <a:ext cx="12192000" cy="1951892"/>
          </a:xfrm>
          <a:prstGeom prst="rect">
            <a:avLst/>
          </a:prstGeom>
          <a:solidFill>
            <a:srgbClr val="5727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texte 17">
            <a:extLst>
              <a:ext uri="{FF2B5EF4-FFF2-40B4-BE49-F238E27FC236}">
                <a16:creationId xmlns:a16="http://schemas.microsoft.com/office/drawing/2014/main" id="{B044AEE6-290F-338B-67E5-2592E8EB0D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0929" y="265373"/>
            <a:ext cx="4125408" cy="557058"/>
          </a:xfrm>
        </p:spPr>
        <p:txBody>
          <a:bodyPr>
            <a:normAutofit/>
          </a:bodyPr>
          <a:lstStyle>
            <a:lvl1pPr marL="0" indent="0" algn="l">
              <a:buNone/>
              <a:defRPr sz="3900" cap="all" baseline="0">
                <a:solidFill>
                  <a:schemeClr val="bg1"/>
                </a:solidFill>
                <a:latin typeface="Alata" pitchFamily="2" charset="77"/>
              </a:defRPr>
            </a:lvl1pPr>
          </a:lstStyle>
          <a:p>
            <a:pPr lvl="0"/>
            <a:r>
              <a:rPr lang="fr-FR" dirty="0"/>
              <a:t>Neoma4ever</a:t>
            </a:r>
          </a:p>
        </p:txBody>
      </p:sp>
      <p:sp>
        <p:nvSpPr>
          <p:cNvPr id="4" name="Espace réservé du texte 10">
            <a:extLst>
              <a:ext uri="{FF2B5EF4-FFF2-40B4-BE49-F238E27FC236}">
                <a16:creationId xmlns:a16="http://schemas.microsoft.com/office/drawing/2014/main" id="{7E4F7701-A67F-DCCB-5D4A-32C0F8CB2F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0929" y="842587"/>
            <a:ext cx="6694749" cy="967027"/>
          </a:xfrm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6500">
                <a:ln>
                  <a:noFill/>
                </a:ln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457200" indent="0">
              <a:buNone/>
              <a:defRPr sz="8700">
                <a:solidFill>
                  <a:schemeClr val="bg1"/>
                </a:solidFill>
                <a:latin typeface="Lato" panose="020F0502020204030203" pitchFamily="34" charset="77"/>
              </a:defRPr>
            </a:lvl2pPr>
            <a:lvl3pPr marL="914400" indent="0">
              <a:buNone/>
              <a:defRPr sz="8700">
                <a:solidFill>
                  <a:schemeClr val="bg1"/>
                </a:solidFill>
                <a:latin typeface="Lato" panose="020F0502020204030203" pitchFamily="34" charset="77"/>
              </a:defRPr>
            </a:lvl3pPr>
            <a:lvl4pPr marL="1371600" indent="0">
              <a:buNone/>
              <a:defRPr sz="8700">
                <a:solidFill>
                  <a:schemeClr val="bg1"/>
                </a:solidFill>
                <a:latin typeface="Lato" panose="020F0502020204030203" pitchFamily="34" charset="77"/>
              </a:defRPr>
            </a:lvl4pPr>
            <a:lvl5pPr marL="1828800" indent="0">
              <a:buNone/>
              <a:defRPr sz="8700">
                <a:solidFill>
                  <a:schemeClr val="bg1"/>
                </a:solidFill>
                <a:latin typeface="Lato" panose="020F0502020204030203" pitchFamily="34" charset="77"/>
              </a:defRPr>
            </a:lvl5pPr>
          </a:lstStyle>
          <a:p>
            <a:pPr lvl="0"/>
            <a:r>
              <a:rPr lang="fr-FR" dirty="0"/>
              <a:t>Nouvelle identité</a:t>
            </a:r>
          </a:p>
        </p:txBody>
      </p:sp>
      <p:sp>
        <p:nvSpPr>
          <p:cNvPr id="33" name="Espace réservé du texte 32">
            <a:extLst>
              <a:ext uri="{FF2B5EF4-FFF2-40B4-BE49-F238E27FC236}">
                <a16:creationId xmlns:a16="http://schemas.microsoft.com/office/drawing/2014/main" id="{061F5120-EEBE-AEA4-F271-84C324D8D1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2925" y="2276246"/>
            <a:ext cx="5452206" cy="646849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rgbClr val="572781"/>
                </a:solidFill>
              </a:defRPr>
            </a:lvl1pPr>
            <a:lvl2pPr marL="457200" indent="0">
              <a:buNone/>
              <a:defRPr sz="3400"/>
            </a:lvl2pPr>
            <a:lvl3pPr marL="914400" indent="0">
              <a:buNone/>
              <a:defRPr sz="3400"/>
            </a:lvl3pPr>
            <a:lvl4pPr marL="1371600" indent="0">
              <a:buNone/>
              <a:defRPr sz="3400"/>
            </a:lvl4pPr>
            <a:lvl5pPr marL="1828800" indent="0">
              <a:buNone/>
              <a:defRPr sz="3400"/>
            </a:lvl5pPr>
          </a:lstStyle>
          <a:p>
            <a:pPr lvl="0"/>
            <a:r>
              <a:rPr lang="fr-FR" dirty="0"/>
              <a:t>Notre nouveau cri de ralliement :</a:t>
            </a:r>
          </a:p>
        </p:txBody>
      </p:sp>
      <p:sp>
        <p:nvSpPr>
          <p:cNvPr id="22" name="Espace réservé pour une image  21">
            <a:extLst>
              <a:ext uri="{FF2B5EF4-FFF2-40B4-BE49-F238E27FC236}">
                <a16:creationId xmlns:a16="http://schemas.microsoft.com/office/drawing/2014/main" id="{337DCD8D-CEA5-6468-FF73-44A5498C414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12116" y="573515"/>
            <a:ext cx="2114767" cy="804863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fr-FR" dirty="0"/>
          </a:p>
        </p:txBody>
      </p:sp>
      <p:sp>
        <p:nvSpPr>
          <p:cNvPr id="2" name="Espace réservé du texte 32">
            <a:extLst>
              <a:ext uri="{FF2B5EF4-FFF2-40B4-BE49-F238E27FC236}">
                <a16:creationId xmlns:a16="http://schemas.microsoft.com/office/drawing/2014/main" id="{BC721F7C-278D-155D-8FAA-AFA82F1600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2470" y="3532377"/>
            <a:ext cx="4853116" cy="101600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 b="1">
                <a:solidFill>
                  <a:srgbClr val="572781"/>
                </a:solidFill>
              </a:defRPr>
            </a:lvl1pPr>
            <a:lvl2pPr marL="457200" indent="0">
              <a:buNone/>
              <a:defRPr sz="3400"/>
            </a:lvl2pPr>
            <a:lvl3pPr marL="914400" indent="0">
              <a:buNone/>
              <a:defRPr sz="3400"/>
            </a:lvl3pPr>
            <a:lvl4pPr marL="1371600" indent="0">
              <a:buNone/>
              <a:defRPr sz="3400"/>
            </a:lvl4pPr>
            <a:lvl5pPr marL="1828800" indent="0">
              <a:buNone/>
              <a:defRPr sz="3400"/>
            </a:lvl5pPr>
          </a:lstStyle>
          <a:p>
            <a:pPr lvl="0"/>
            <a:r>
              <a:rPr lang="fr-FR" dirty="0"/>
              <a:t>NEOMA4EVER!</a:t>
            </a:r>
          </a:p>
        </p:txBody>
      </p:sp>
      <p:sp>
        <p:nvSpPr>
          <p:cNvPr id="5" name="Espace réservé du texte 32">
            <a:extLst>
              <a:ext uri="{FF2B5EF4-FFF2-40B4-BE49-F238E27FC236}">
                <a16:creationId xmlns:a16="http://schemas.microsoft.com/office/drawing/2014/main" id="{CD397149-1E97-F66C-AEAE-AEBBBAFB6A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4100" y="5377475"/>
            <a:ext cx="5189857" cy="118329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3400"/>
            </a:lvl2pPr>
            <a:lvl3pPr marL="914400" indent="0">
              <a:buNone/>
              <a:defRPr sz="3400"/>
            </a:lvl3pPr>
            <a:lvl4pPr marL="1371600" indent="0">
              <a:buNone/>
              <a:defRPr sz="3400"/>
            </a:lvl4pPr>
            <a:lvl5pPr marL="1828800" indent="0">
              <a:buNone/>
              <a:defRPr sz="3400"/>
            </a:lvl5pPr>
          </a:lstStyle>
          <a:p>
            <a:pPr lvl="0"/>
            <a:r>
              <a:rPr lang="fr-FR" dirty="0"/>
              <a:t>Il souligne bien le lien indissoluble qui unit tous les membre de la communauté NEOMA et l’attachement des diplômés à leur école</a:t>
            </a:r>
          </a:p>
        </p:txBody>
      </p:sp>
      <p:sp>
        <p:nvSpPr>
          <p:cNvPr id="6" name="Espace réservé du texte 32">
            <a:extLst>
              <a:ext uri="{FF2B5EF4-FFF2-40B4-BE49-F238E27FC236}">
                <a16:creationId xmlns:a16="http://schemas.microsoft.com/office/drawing/2014/main" id="{21E0EE82-3DC4-6925-2986-B26E6A4E4A2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93760" y="2276246"/>
            <a:ext cx="4314632" cy="61665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rgbClr val="572781"/>
                </a:solidFill>
              </a:defRPr>
            </a:lvl1pPr>
            <a:lvl2pPr marL="457200" indent="0">
              <a:buNone/>
              <a:defRPr sz="3400"/>
            </a:lvl2pPr>
            <a:lvl3pPr marL="914400" indent="0">
              <a:buNone/>
              <a:defRPr sz="3400"/>
            </a:lvl3pPr>
            <a:lvl4pPr marL="1371600" indent="0">
              <a:buNone/>
              <a:defRPr sz="3400"/>
            </a:lvl4pPr>
            <a:lvl5pPr marL="1828800" indent="0">
              <a:buNone/>
              <a:defRPr sz="3400"/>
            </a:lvl5pPr>
          </a:lstStyle>
          <a:p>
            <a:pPr lvl="0"/>
            <a:r>
              <a:rPr lang="fr-FR" dirty="0"/>
              <a:t>Notre nouveau Blason: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D3B18C1A-E340-DBD0-BC91-E5318767E3EA}"/>
              </a:ext>
            </a:extLst>
          </p:cNvPr>
          <p:cNvCxnSpPr>
            <a:cxnSpLocks/>
          </p:cNvCxnSpPr>
          <p:nvPr userDrawn="1"/>
        </p:nvCxnSpPr>
        <p:spPr>
          <a:xfrm>
            <a:off x="6316717" y="2276246"/>
            <a:ext cx="0" cy="4284519"/>
          </a:xfrm>
          <a:prstGeom prst="line">
            <a:avLst/>
          </a:prstGeom>
          <a:ln w="19050">
            <a:solidFill>
              <a:srgbClr val="5727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exte 32">
            <a:extLst>
              <a:ext uri="{FF2B5EF4-FFF2-40B4-BE49-F238E27FC236}">
                <a16:creationId xmlns:a16="http://schemas.microsoft.com/office/drawing/2014/main" id="{A5D6044A-DC1F-6BCE-32E8-CD3043A3261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20639" y="5377475"/>
            <a:ext cx="4860875" cy="1045812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3400"/>
            </a:lvl2pPr>
            <a:lvl3pPr marL="914400" indent="0">
              <a:buNone/>
              <a:defRPr sz="3400"/>
            </a:lvl3pPr>
            <a:lvl4pPr marL="1371600" indent="0">
              <a:buNone/>
              <a:defRPr sz="3400"/>
            </a:lvl4pPr>
            <a:lvl5pPr marL="1828800" indent="0">
              <a:buNone/>
              <a:defRPr sz="3400"/>
            </a:lvl5pPr>
          </a:lstStyle>
          <a:p>
            <a:pPr lvl="0"/>
            <a:r>
              <a:rPr lang="fr-FR" dirty="0"/>
              <a:t>Il souligne bien le lien indissoluble qui unit tous les membre de la communauté NEOMA et l’attachement des diplômés à leur école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0CA2B581-F9E4-73E5-0034-81073AC1BCB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73793" y="3042746"/>
            <a:ext cx="3354567" cy="209758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2808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614A04A-D24A-F89D-364E-F01E10231CA7}"/>
              </a:ext>
            </a:extLst>
          </p:cNvPr>
          <p:cNvSpPr/>
          <p:nvPr userDrawn="1"/>
        </p:nvSpPr>
        <p:spPr>
          <a:xfrm>
            <a:off x="0" y="1"/>
            <a:ext cx="12192000" cy="1951892"/>
          </a:xfrm>
          <a:prstGeom prst="rect">
            <a:avLst/>
          </a:prstGeom>
          <a:solidFill>
            <a:srgbClr val="5727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texte 17">
            <a:extLst>
              <a:ext uri="{FF2B5EF4-FFF2-40B4-BE49-F238E27FC236}">
                <a16:creationId xmlns:a16="http://schemas.microsoft.com/office/drawing/2014/main" id="{B044AEE6-290F-338B-67E5-2592E8EB0D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0929" y="265373"/>
            <a:ext cx="4125408" cy="557058"/>
          </a:xfrm>
        </p:spPr>
        <p:txBody>
          <a:bodyPr>
            <a:normAutofit/>
          </a:bodyPr>
          <a:lstStyle>
            <a:lvl1pPr marL="0" indent="0" algn="l">
              <a:buNone/>
              <a:defRPr sz="3900" cap="all" baseline="0">
                <a:solidFill>
                  <a:schemeClr val="bg1"/>
                </a:solidFill>
                <a:latin typeface="Alata" pitchFamily="2" charset="77"/>
              </a:defRPr>
            </a:lvl1pPr>
          </a:lstStyle>
          <a:p>
            <a:pPr lvl="0"/>
            <a:r>
              <a:rPr lang="fr-FR" dirty="0"/>
              <a:t>Neoma4ever</a:t>
            </a:r>
          </a:p>
        </p:txBody>
      </p:sp>
      <p:sp>
        <p:nvSpPr>
          <p:cNvPr id="4" name="Espace réservé du texte 10">
            <a:extLst>
              <a:ext uri="{FF2B5EF4-FFF2-40B4-BE49-F238E27FC236}">
                <a16:creationId xmlns:a16="http://schemas.microsoft.com/office/drawing/2014/main" id="{7E4F7701-A67F-DCCB-5D4A-32C0F8CB2F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0929" y="842587"/>
            <a:ext cx="6694749" cy="967027"/>
          </a:xfrm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6500">
                <a:ln>
                  <a:noFill/>
                </a:ln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457200" indent="0">
              <a:buNone/>
              <a:defRPr sz="8700">
                <a:solidFill>
                  <a:schemeClr val="bg1"/>
                </a:solidFill>
                <a:latin typeface="Lato" panose="020F0502020204030203" pitchFamily="34" charset="77"/>
              </a:defRPr>
            </a:lvl2pPr>
            <a:lvl3pPr marL="914400" indent="0">
              <a:buNone/>
              <a:defRPr sz="8700">
                <a:solidFill>
                  <a:schemeClr val="bg1"/>
                </a:solidFill>
                <a:latin typeface="Lato" panose="020F0502020204030203" pitchFamily="34" charset="77"/>
              </a:defRPr>
            </a:lvl3pPr>
            <a:lvl4pPr marL="1371600" indent="0">
              <a:buNone/>
              <a:defRPr sz="8700">
                <a:solidFill>
                  <a:schemeClr val="bg1"/>
                </a:solidFill>
                <a:latin typeface="Lato" panose="020F0502020204030203" pitchFamily="34" charset="77"/>
              </a:defRPr>
            </a:lvl4pPr>
            <a:lvl5pPr marL="1828800" indent="0">
              <a:buNone/>
              <a:defRPr sz="8700">
                <a:solidFill>
                  <a:schemeClr val="bg1"/>
                </a:solidFill>
                <a:latin typeface="Lato" panose="020F0502020204030203" pitchFamily="34" charset="77"/>
              </a:defRPr>
            </a:lvl5pPr>
          </a:lstStyle>
          <a:p>
            <a:pPr lvl="0"/>
            <a:r>
              <a:rPr lang="fr-FR" dirty="0"/>
              <a:t>Nouvelle ambition</a:t>
            </a:r>
          </a:p>
        </p:txBody>
      </p:sp>
      <p:sp>
        <p:nvSpPr>
          <p:cNvPr id="33" name="Espace réservé du texte 32">
            <a:extLst>
              <a:ext uri="{FF2B5EF4-FFF2-40B4-BE49-F238E27FC236}">
                <a16:creationId xmlns:a16="http://schemas.microsoft.com/office/drawing/2014/main" id="{061F5120-EEBE-AEA4-F271-84C324D8D1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2925" y="2443192"/>
            <a:ext cx="7066521" cy="2782934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400">
                <a:solidFill>
                  <a:srgbClr val="572781"/>
                </a:solidFill>
              </a:defRPr>
            </a:lvl1pPr>
            <a:lvl2pPr marL="457200" indent="0">
              <a:buNone/>
              <a:defRPr sz="3400"/>
            </a:lvl2pPr>
            <a:lvl3pPr marL="914400" indent="0">
              <a:buNone/>
              <a:defRPr sz="3400"/>
            </a:lvl3pPr>
            <a:lvl4pPr marL="1371600" indent="0">
              <a:buNone/>
              <a:defRPr sz="3400"/>
            </a:lvl4pPr>
            <a:lvl5pPr marL="1828800" indent="0">
              <a:buNone/>
              <a:defRPr sz="3400"/>
            </a:lvl5pPr>
          </a:lstStyle>
          <a:p>
            <a:pPr lvl="0"/>
            <a:r>
              <a:rPr lang="fr-FR" dirty="0"/>
              <a:t>Un réseau performant de managers, </a:t>
            </a:r>
          </a:p>
          <a:p>
            <a:pPr lvl="0"/>
            <a:r>
              <a:rPr lang="fr-FR" dirty="0"/>
              <a:t>de cadres dirigeants et d’entrepreneurs mobilisé au service des </a:t>
            </a:r>
            <a:r>
              <a:rPr lang="fr-FR" dirty="0" err="1"/>
              <a:t>Néomiens</a:t>
            </a:r>
            <a:r>
              <a:rPr lang="fr-FR" dirty="0"/>
              <a:t>, étudiants et diplômés.</a:t>
            </a:r>
          </a:p>
        </p:txBody>
      </p:sp>
      <p:sp>
        <p:nvSpPr>
          <p:cNvPr id="22" name="Espace réservé pour une image  21">
            <a:extLst>
              <a:ext uri="{FF2B5EF4-FFF2-40B4-BE49-F238E27FC236}">
                <a16:creationId xmlns:a16="http://schemas.microsoft.com/office/drawing/2014/main" id="{337DCD8D-CEA5-6468-FF73-44A5498C414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890919" y="5719850"/>
            <a:ext cx="2114767" cy="804863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fr-FR" dirty="0"/>
          </a:p>
        </p:txBody>
      </p:sp>
      <p:sp>
        <p:nvSpPr>
          <p:cNvPr id="30" name="Forme libre 29">
            <a:extLst>
              <a:ext uri="{FF2B5EF4-FFF2-40B4-BE49-F238E27FC236}">
                <a16:creationId xmlns:a16="http://schemas.microsoft.com/office/drawing/2014/main" id="{53BBB1C1-8914-0B4B-97CD-5F46B39195EA}"/>
              </a:ext>
            </a:extLst>
          </p:cNvPr>
          <p:cNvSpPr/>
          <p:nvPr userDrawn="1"/>
        </p:nvSpPr>
        <p:spPr>
          <a:xfrm>
            <a:off x="8208000" y="464518"/>
            <a:ext cx="3996000" cy="6393600"/>
          </a:xfrm>
          <a:custGeom>
            <a:avLst/>
            <a:gdLst>
              <a:gd name="connsiteX0" fmla="*/ 789572 w 4001624"/>
              <a:gd name="connsiteY0" fmla="*/ 0 h 6393481"/>
              <a:gd name="connsiteX1" fmla="*/ 3947762 w 4001624"/>
              <a:gd name="connsiteY1" fmla="*/ 0 h 6393481"/>
              <a:gd name="connsiteX2" fmla="*/ 4001624 w 4001624"/>
              <a:gd name="connsiteY2" fmla="*/ 4728 h 6393481"/>
              <a:gd name="connsiteX3" fmla="*/ 4001624 w 4001624"/>
              <a:gd name="connsiteY3" fmla="*/ 6393481 h 6393481"/>
              <a:gd name="connsiteX4" fmla="*/ 10819 w 4001624"/>
              <a:gd name="connsiteY4" fmla="*/ 6393481 h 6393481"/>
              <a:gd name="connsiteX5" fmla="*/ 0 w 4001624"/>
              <a:gd name="connsiteY5" fmla="*/ 6300030 h 6393481"/>
              <a:gd name="connsiteX6" fmla="*/ 0 w 4001624"/>
              <a:gd name="connsiteY6" fmla="*/ 687582 h 6393481"/>
              <a:gd name="connsiteX7" fmla="*/ 789572 w 4001624"/>
              <a:gd name="connsiteY7" fmla="*/ 0 h 6393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01624" h="6393481">
                <a:moveTo>
                  <a:pt x="789572" y="0"/>
                </a:moveTo>
                <a:lnTo>
                  <a:pt x="3947762" y="0"/>
                </a:lnTo>
                <a:lnTo>
                  <a:pt x="4001624" y="4728"/>
                </a:lnTo>
                <a:lnTo>
                  <a:pt x="4001624" y="6393481"/>
                </a:lnTo>
                <a:lnTo>
                  <a:pt x="10819" y="6393481"/>
                </a:lnTo>
                <a:lnTo>
                  <a:pt x="0" y="6300030"/>
                </a:lnTo>
                <a:lnTo>
                  <a:pt x="0" y="687582"/>
                </a:lnTo>
                <a:cubicBezTo>
                  <a:pt x="0" y="307841"/>
                  <a:pt x="353503" y="0"/>
                  <a:pt x="789572" y="0"/>
                </a:cubicBezTo>
                <a:close/>
              </a:path>
            </a:pathLst>
          </a:custGeom>
          <a:blipFill>
            <a:blip r:embed="rId2"/>
            <a:stretch>
              <a:fillRect l="-1351" t="-7714" r="-51801" b="-7714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4973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A2BFB38-2995-F5ED-486F-A97A07D22648}"/>
              </a:ext>
            </a:extLst>
          </p:cNvPr>
          <p:cNvSpPr/>
          <p:nvPr userDrawn="1"/>
        </p:nvSpPr>
        <p:spPr>
          <a:xfrm>
            <a:off x="0" y="0"/>
            <a:ext cx="12192000" cy="1917641"/>
          </a:xfrm>
          <a:prstGeom prst="rect">
            <a:avLst/>
          </a:prstGeom>
          <a:solidFill>
            <a:srgbClr val="5727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Espace réservé du texte 17">
            <a:extLst>
              <a:ext uri="{FF2B5EF4-FFF2-40B4-BE49-F238E27FC236}">
                <a16:creationId xmlns:a16="http://schemas.microsoft.com/office/drawing/2014/main" id="{A8FB4A6D-9BB4-777F-6BB4-C7CEFCF25E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68879" y="222080"/>
            <a:ext cx="4125408" cy="557058"/>
          </a:xfrm>
        </p:spPr>
        <p:txBody>
          <a:bodyPr>
            <a:normAutofit/>
          </a:bodyPr>
          <a:lstStyle>
            <a:lvl1pPr marL="0" indent="0" algn="l">
              <a:buNone/>
              <a:defRPr sz="3900" cap="all" baseline="0">
                <a:solidFill>
                  <a:schemeClr val="bg1"/>
                </a:solidFill>
                <a:latin typeface="Alata" pitchFamily="2" charset="77"/>
              </a:defRPr>
            </a:lvl1pPr>
          </a:lstStyle>
          <a:p>
            <a:pPr lvl="0"/>
            <a:r>
              <a:rPr lang="fr-FR" dirty="0"/>
              <a:t>Neoma4ever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13EF5E8A-E517-7A28-AFE4-938DE5041EB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68879" y="843235"/>
            <a:ext cx="7082174" cy="990419"/>
          </a:xfrm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6500">
                <a:ln>
                  <a:noFill/>
                </a:ln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457200" indent="0">
              <a:buNone/>
              <a:defRPr sz="8700">
                <a:solidFill>
                  <a:schemeClr val="bg1"/>
                </a:solidFill>
                <a:latin typeface="Lato" panose="020F0502020204030203" pitchFamily="34" charset="77"/>
              </a:defRPr>
            </a:lvl2pPr>
            <a:lvl3pPr marL="914400" indent="0">
              <a:buNone/>
              <a:defRPr sz="8700">
                <a:solidFill>
                  <a:schemeClr val="bg1"/>
                </a:solidFill>
                <a:latin typeface="Lato" panose="020F0502020204030203" pitchFamily="34" charset="77"/>
              </a:defRPr>
            </a:lvl3pPr>
            <a:lvl4pPr marL="1371600" indent="0">
              <a:buNone/>
              <a:defRPr sz="8700">
                <a:solidFill>
                  <a:schemeClr val="bg1"/>
                </a:solidFill>
                <a:latin typeface="Lato" panose="020F0502020204030203" pitchFamily="34" charset="77"/>
              </a:defRPr>
            </a:lvl4pPr>
            <a:lvl5pPr marL="1828800" indent="0">
              <a:buNone/>
              <a:defRPr sz="8700">
                <a:solidFill>
                  <a:schemeClr val="bg1"/>
                </a:solidFill>
                <a:latin typeface="Lato" panose="020F0502020204030203" pitchFamily="34" charset="77"/>
              </a:defRPr>
            </a:lvl5pPr>
          </a:lstStyle>
          <a:p>
            <a:pPr lvl="0"/>
            <a:r>
              <a:rPr lang="fr-FR" dirty="0"/>
              <a:t>Nouvelle offre</a:t>
            </a:r>
          </a:p>
        </p:txBody>
      </p:sp>
      <p:sp>
        <p:nvSpPr>
          <p:cNvPr id="2" name="Espace réservé du texte 18">
            <a:extLst>
              <a:ext uri="{FF2B5EF4-FFF2-40B4-BE49-F238E27FC236}">
                <a16:creationId xmlns:a16="http://schemas.microsoft.com/office/drawing/2014/main" id="{E328C2AE-A9F1-1690-39FF-630724906F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8888" y="2452039"/>
            <a:ext cx="8867953" cy="59612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400">
                <a:solidFill>
                  <a:srgbClr val="572781"/>
                </a:solidFill>
              </a:defRPr>
            </a:lvl1pPr>
            <a:lvl2pPr marL="457200" indent="0">
              <a:buNone/>
              <a:defRPr sz="3400">
                <a:solidFill>
                  <a:srgbClr val="572781"/>
                </a:solidFill>
              </a:defRPr>
            </a:lvl2pPr>
            <a:lvl3pPr marL="914400" indent="0">
              <a:buNone/>
              <a:defRPr sz="3400">
                <a:solidFill>
                  <a:srgbClr val="572781"/>
                </a:solidFill>
              </a:defRPr>
            </a:lvl3pPr>
            <a:lvl4pPr marL="1371600" indent="0">
              <a:buNone/>
              <a:defRPr sz="3400">
                <a:solidFill>
                  <a:srgbClr val="572781"/>
                </a:solidFill>
              </a:defRPr>
            </a:lvl4pPr>
            <a:lvl5pPr marL="1828800" indent="0">
              <a:buNone/>
              <a:defRPr sz="3400">
                <a:solidFill>
                  <a:srgbClr val="572781"/>
                </a:solidFill>
              </a:defRPr>
            </a:lvl5pPr>
          </a:lstStyle>
          <a:p>
            <a:r>
              <a:rPr lang="fr-FR" dirty="0">
                <a:solidFill>
                  <a:srgbClr val="572680"/>
                </a:solidFill>
                <a:effectLst/>
                <a:latin typeface="Lato" panose="020F0502020204030203" pitchFamily="34" charset="77"/>
              </a:rPr>
              <a:t>Une gamme de services dédiée aux </a:t>
            </a:r>
            <a:r>
              <a:rPr lang="fr-FR" dirty="0" err="1">
                <a:solidFill>
                  <a:srgbClr val="572680"/>
                </a:solidFill>
                <a:effectLst/>
                <a:latin typeface="Lato" panose="020F0502020204030203" pitchFamily="34" charset="77"/>
              </a:rPr>
              <a:t>alumni</a:t>
            </a:r>
            <a:endParaRPr lang="fr-FR" dirty="0">
              <a:solidFill>
                <a:srgbClr val="572680"/>
              </a:solidFill>
              <a:effectLst/>
              <a:latin typeface="Lato" panose="020F0502020204030203" pitchFamily="34" charset="77"/>
            </a:endParaRP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1464B0C5-8680-789E-1157-1CA88F120B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8888" y="3306919"/>
            <a:ext cx="8088312" cy="3058711"/>
          </a:xfrm>
          <a:prstGeom prst="rect">
            <a:avLst/>
          </a:prstGeom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5B75F61F-FBC6-6625-FC86-39CFF240E231}"/>
              </a:ext>
            </a:extLst>
          </p:cNvPr>
          <p:cNvCxnSpPr>
            <a:cxnSpLocks/>
          </p:cNvCxnSpPr>
          <p:nvPr userDrawn="1"/>
        </p:nvCxnSpPr>
        <p:spPr>
          <a:xfrm>
            <a:off x="7934894" y="3673182"/>
            <a:ext cx="0" cy="2321169"/>
          </a:xfrm>
          <a:prstGeom prst="line">
            <a:avLst/>
          </a:prstGeom>
          <a:ln w="12700">
            <a:solidFill>
              <a:srgbClr val="5727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texte 25">
            <a:extLst>
              <a:ext uri="{FF2B5EF4-FFF2-40B4-BE49-F238E27FC236}">
                <a16:creationId xmlns:a16="http://schemas.microsoft.com/office/drawing/2014/main" id="{9DFF66E0-9B61-A58C-8986-6E31D1AC2B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71434" y="3734555"/>
            <a:ext cx="2800216" cy="655637"/>
          </a:xfrm>
        </p:spPr>
        <p:txBody>
          <a:bodyPr>
            <a:normAutofit/>
          </a:bodyPr>
          <a:lstStyle>
            <a:lvl1pPr marL="0" indent="0">
              <a:buNone/>
              <a:defRPr sz="3400">
                <a:solidFill>
                  <a:srgbClr val="572781"/>
                </a:solidFill>
              </a:defRPr>
            </a:lvl1pPr>
          </a:lstStyle>
          <a:p>
            <a:pPr lvl="0"/>
            <a:r>
              <a:rPr lang="fr-FR" dirty="0"/>
              <a:t>#Réseau</a:t>
            </a:r>
          </a:p>
        </p:txBody>
      </p:sp>
      <p:sp>
        <p:nvSpPr>
          <p:cNvPr id="6" name="Espace réservé du texte 25">
            <a:extLst>
              <a:ext uri="{FF2B5EF4-FFF2-40B4-BE49-F238E27FC236}">
                <a16:creationId xmlns:a16="http://schemas.microsoft.com/office/drawing/2014/main" id="{CD7104B7-8053-558D-2B9F-9EE3FF32593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71434" y="4543447"/>
            <a:ext cx="2800216" cy="655637"/>
          </a:xfrm>
        </p:spPr>
        <p:txBody>
          <a:bodyPr>
            <a:normAutofit/>
          </a:bodyPr>
          <a:lstStyle>
            <a:lvl1pPr marL="0" indent="0">
              <a:buNone/>
              <a:defRPr sz="3400">
                <a:solidFill>
                  <a:srgbClr val="572781"/>
                </a:solidFill>
              </a:defRPr>
            </a:lvl1pPr>
          </a:lstStyle>
          <a:p>
            <a:pPr lvl="0"/>
            <a:r>
              <a:rPr lang="fr-FR" dirty="0"/>
              <a:t>#Carrière</a:t>
            </a:r>
          </a:p>
        </p:txBody>
      </p:sp>
      <p:sp>
        <p:nvSpPr>
          <p:cNvPr id="7" name="Espace réservé du texte 25">
            <a:extLst>
              <a:ext uri="{FF2B5EF4-FFF2-40B4-BE49-F238E27FC236}">
                <a16:creationId xmlns:a16="http://schemas.microsoft.com/office/drawing/2014/main" id="{F023B1A2-4559-2390-D458-F4489024888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71434" y="5340616"/>
            <a:ext cx="2800216" cy="655637"/>
          </a:xfrm>
        </p:spPr>
        <p:txBody>
          <a:bodyPr>
            <a:normAutofit/>
          </a:bodyPr>
          <a:lstStyle>
            <a:lvl1pPr marL="0" indent="0">
              <a:buNone/>
              <a:defRPr sz="3400">
                <a:solidFill>
                  <a:srgbClr val="572781"/>
                </a:solidFill>
              </a:defRPr>
            </a:lvl1pPr>
          </a:lstStyle>
          <a:p>
            <a:pPr lvl="0"/>
            <a:r>
              <a:rPr lang="fr-FR" dirty="0"/>
              <a:t>#Business</a:t>
            </a:r>
          </a:p>
        </p:txBody>
      </p:sp>
      <p:sp>
        <p:nvSpPr>
          <p:cNvPr id="12" name="Espace réservé du texte 25">
            <a:extLst>
              <a:ext uri="{FF2B5EF4-FFF2-40B4-BE49-F238E27FC236}">
                <a16:creationId xmlns:a16="http://schemas.microsoft.com/office/drawing/2014/main" id="{65BB0F6A-EFA3-1D97-7A79-4F33EDBEBD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09475" y="3734555"/>
            <a:ext cx="2730857" cy="655637"/>
          </a:xfrm>
        </p:spPr>
        <p:txBody>
          <a:bodyPr>
            <a:normAutofit/>
          </a:bodyPr>
          <a:lstStyle>
            <a:lvl1pPr marL="0" indent="0">
              <a:buNone/>
              <a:defRPr sz="3400">
                <a:solidFill>
                  <a:srgbClr val="572781"/>
                </a:solidFill>
              </a:defRPr>
            </a:lvl1pPr>
          </a:lstStyle>
          <a:p>
            <a:pPr lvl="0"/>
            <a:r>
              <a:rPr lang="fr-FR" dirty="0"/>
              <a:t>#Formations</a:t>
            </a:r>
          </a:p>
        </p:txBody>
      </p:sp>
      <p:sp>
        <p:nvSpPr>
          <p:cNvPr id="13" name="Espace réservé du texte 25">
            <a:extLst>
              <a:ext uri="{FF2B5EF4-FFF2-40B4-BE49-F238E27FC236}">
                <a16:creationId xmlns:a16="http://schemas.microsoft.com/office/drawing/2014/main" id="{4F215D71-6990-50D6-F516-A181DF69490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09475" y="4543447"/>
            <a:ext cx="2730857" cy="655637"/>
          </a:xfrm>
        </p:spPr>
        <p:txBody>
          <a:bodyPr>
            <a:normAutofit/>
          </a:bodyPr>
          <a:lstStyle>
            <a:lvl1pPr marL="0" indent="0">
              <a:buNone/>
              <a:defRPr sz="3400">
                <a:solidFill>
                  <a:srgbClr val="572781"/>
                </a:solidFill>
              </a:defRPr>
            </a:lvl1pPr>
          </a:lstStyle>
          <a:p>
            <a:pPr lvl="0"/>
            <a:r>
              <a:rPr lang="fr-FR" dirty="0"/>
              <a:t>#Evénements</a:t>
            </a:r>
          </a:p>
        </p:txBody>
      </p:sp>
      <p:sp>
        <p:nvSpPr>
          <p:cNvPr id="14" name="Espace réservé du texte 25">
            <a:extLst>
              <a:ext uri="{FF2B5EF4-FFF2-40B4-BE49-F238E27FC236}">
                <a16:creationId xmlns:a16="http://schemas.microsoft.com/office/drawing/2014/main" id="{B186B50E-4817-852B-E608-9E4408DB13F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09475" y="5340616"/>
            <a:ext cx="2730857" cy="655637"/>
          </a:xfrm>
        </p:spPr>
        <p:txBody>
          <a:bodyPr>
            <a:normAutofit/>
          </a:bodyPr>
          <a:lstStyle>
            <a:lvl1pPr marL="0" indent="0">
              <a:buNone/>
              <a:defRPr sz="3400">
                <a:solidFill>
                  <a:srgbClr val="572781"/>
                </a:solidFill>
              </a:defRPr>
            </a:lvl1pPr>
          </a:lstStyle>
          <a:p>
            <a:pPr lvl="0"/>
            <a:r>
              <a:rPr lang="fr-FR" dirty="0"/>
              <a:t>#Bons Plans</a:t>
            </a:r>
          </a:p>
        </p:txBody>
      </p:sp>
      <p:sp>
        <p:nvSpPr>
          <p:cNvPr id="28" name="Forme libre 27">
            <a:extLst>
              <a:ext uri="{FF2B5EF4-FFF2-40B4-BE49-F238E27FC236}">
                <a16:creationId xmlns:a16="http://schemas.microsoft.com/office/drawing/2014/main" id="{C622D543-16B9-76F6-58C0-41D286D76786}"/>
              </a:ext>
            </a:extLst>
          </p:cNvPr>
          <p:cNvSpPr/>
          <p:nvPr userDrawn="1"/>
        </p:nvSpPr>
        <p:spPr>
          <a:xfrm>
            <a:off x="0" y="310004"/>
            <a:ext cx="3528000" cy="6547997"/>
          </a:xfrm>
          <a:custGeom>
            <a:avLst/>
            <a:gdLst>
              <a:gd name="connsiteX0" fmla="*/ 0 w 3519766"/>
              <a:gd name="connsiteY0" fmla="*/ 0 h 6547997"/>
              <a:gd name="connsiteX1" fmla="*/ 2803747 w 3519766"/>
              <a:gd name="connsiteY1" fmla="*/ 0 h 6547997"/>
              <a:gd name="connsiteX2" fmla="*/ 3519766 w 3519766"/>
              <a:gd name="connsiteY2" fmla="*/ 716019 h 6547997"/>
              <a:gd name="connsiteX3" fmla="*/ 3519766 w 3519766"/>
              <a:gd name="connsiteY3" fmla="*/ 6547997 h 6547997"/>
              <a:gd name="connsiteX4" fmla="*/ 0 w 3519766"/>
              <a:gd name="connsiteY4" fmla="*/ 6547997 h 654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9766" h="6547997">
                <a:moveTo>
                  <a:pt x="0" y="0"/>
                </a:moveTo>
                <a:lnTo>
                  <a:pt x="2803747" y="0"/>
                </a:lnTo>
                <a:cubicBezTo>
                  <a:pt x="3199193" y="0"/>
                  <a:pt x="3519766" y="320573"/>
                  <a:pt x="3519766" y="716019"/>
                </a:cubicBezTo>
                <a:lnTo>
                  <a:pt x="3519766" y="6547997"/>
                </a:lnTo>
                <a:lnTo>
                  <a:pt x="0" y="6547997"/>
                </a:lnTo>
                <a:close/>
              </a:path>
            </a:pathLst>
          </a:custGeom>
          <a:blipFill>
            <a:blip r:embed="rId4"/>
            <a:stretch>
              <a:fillRect l="-163266" t="-30" r="-44898" b="-30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29" name="Espace réservé pour une image  21">
            <a:extLst>
              <a:ext uri="{FF2B5EF4-FFF2-40B4-BE49-F238E27FC236}">
                <a16:creationId xmlns:a16="http://schemas.microsoft.com/office/drawing/2014/main" id="{51F4C339-4CCE-F71B-8526-CEB9A5A24EC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02499" y="5743133"/>
            <a:ext cx="2114767" cy="804863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9894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347398-569C-E8FB-4318-D271F43D7722}"/>
              </a:ext>
            </a:extLst>
          </p:cNvPr>
          <p:cNvSpPr/>
          <p:nvPr userDrawn="1"/>
        </p:nvSpPr>
        <p:spPr>
          <a:xfrm>
            <a:off x="0" y="2"/>
            <a:ext cx="12192000" cy="1556974"/>
          </a:xfrm>
          <a:prstGeom prst="rect">
            <a:avLst/>
          </a:prstGeom>
          <a:solidFill>
            <a:srgbClr val="5727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texte 17">
            <a:extLst>
              <a:ext uri="{FF2B5EF4-FFF2-40B4-BE49-F238E27FC236}">
                <a16:creationId xmlns:a16="http://schemas.microsoft.com/office/drawing/2014/main" id="{182AE896-86AC-3565-9BB4-694FE9C2DB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33296" y="153768"/>
            <a:ext cx="4125408" cy="557058"/>
          </a:xfrm>
        </p:spPr>
        <p:txBody>
          <a:bodyPr>
            <a:normAutofit/>
          </a:bodyPr>
          <a:lstStyle>
            <a:lvl1pPr marL="0" indent="0" algn="ctr">
              <a:buNone/>
              <a:defRPr sz="3900" cap="all" baseline="0">
                <a:solidFill>
                  <a:schemeClr val="bg1"/>
                </a:solidFill>
                <a:latin typeface="Alata" pitchFamily="2" charset="77"/>
              </a:defRPr>
            </a:lvl1pPr>
          </a:lstStyle>
          <a:p>
            <a:pPr lvl="0"/>
            <a:r>
              <a:rPr lang="fr-FR" dirty="0"/>
              <a:t>Neoma4ever</a:t>
            </a:r>
          </a:p>
        </p:txBody>
      </p:sp>
      <p:sp>
        <p:nvSpPr>
          <p:cNvPr id="4" name="Espace réservé du texte 10">
            <a:extLst>
              <a:ext uri="{FF2B5EF4-FFF2-40B4-BE49-F238E27FC236}">
                <a16:creationId xmlns:a16="http://schemas.microsoft.com/office/drawing/2014/main" id="{052C9282-D0BF-16E3-C043-ECD9BAFCE38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1866" y="710826"/>
            <a:ext cx="10788269" cy="777769"/>
          </a:xfrm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>
                <a:ln>
                  <a:noFill/>
                </a:ln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457200" indent="0">
              <a:buNone/>
              <a:defRPr sz="8700">
                <a:solidFill>
                  <a:schemeClr val="bg1"/>
                </a:solidFill>
                <a:latin typeface="Lato" panose="020F0502020204030203" pitchFamily="34" charset="77"/>
              </a:defRPr>
            </a:lvl2pPr>
            <a:lvl3pPr marL="914400" indent="0">
              <a:buNone/>
              <a:defRPr sz="8700">
                <a:solidFill>
                  <a:schemeClr val="bg1"/>
                </a:solidFill>
                <a:latin typeface="Lato" panose="020F0502020204030203" pitchFamily="34" charset="77"/>
              </a:defRPr>
            </a:lvl3pPr>
            <a:lvl4pPr marL="1371600" indent="0">
              <a:buNone/>
              <a:defRPr sz="8700">
                <a:solidFill>
                  <a:schemeClr val="bg1"/>
                </a:solidFill>
                <a:latin typeface="Lato" panose="020F0502020204030203" pitchFamily="34" charset="77"/>
              </a:defRPr>
            </a:lvl4pPr>
            <a:lvl5pPr marL="1828800" indent="0">
              <a:buNone/>
              <a:defRPr sz="8700">
                <a:solidFill>
                  <a:schemeClr val="bg1"/>
                </a:solidFill>
                <a:latin typeface="Lato" panose="020F0502020204030203" pitchFamily="34" charset="77"/>
              </a:defRPr>
            </a:lvl5pPr>
          </a:lstStyle>
          <a:p>
            <a:pPr lvl="0"/>
            <a:r>
              <a:rPr lang="fr-FR" dirty="0"/>
              <a:t>2 modes d’adhésion pour en profiter</a:t>
            </a:r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2815C395-9C8D-0AD0-36AE-94380A2BAA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0678" y="1621637"/>
            <a:ext cx="10809457" cy="4240683"/>
          </a:xfrm>
          <a:prstGeom prst="rect">
            <a:avLst/>
          </a:prstGeom>
        </p:spPr>
      </p:pic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8D58D8E3-1CBD-6D74-45DD-C32B603E21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69351" y="1977287"/>
            <a:ext cx="4220298" cy="581025"/>
          </a:xfrm>
        </p:spPr>
        <p:txBody>
          <a:bodyPr>
            <a:noAutofit/>
          </a:bodyPr>
          <a:lstStyle>
            <a:lvl1pPr marL="0" indent="0">
              <a:buNone/>
              <a:defRPr sz="48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b="1" dirty="0">
                <a:solidFill>
                  <a:srgbClr val="4D267D"/>
                </a:solidFill>
                <a:effectLst/>
                <a:latin typeface="Lato" panose="020F0502020204030203" pitchFamily="34" charset="77"/>
              </a:rPr>
              <a:t>NEOMA4LIFE</a:t>
            </a:r>
            <a:endParaRPr lang="fr-FR" dirty="0">
              <a:solidFill>
                <a:srgbClr val="4D267D"/>
              </a:solidFill>
              <a:effectLst/>
              <a:latin typeface="Lato" panose="020F0502020204030203" pitchFamily="34" charset="77"/>
            </a:endParaRP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614772D1-1774-056C-DCBE-3D4EF27F4373}"/>
              </a:ext>
            </a:extLst>
          </p:cNvPr>
          <p:cNvCxnSpPr>
            <a:cxnSpLocks/>
          </p:cNvCxnSpPr>
          <p:nvPr userDrawn="1"/>
        </p:nvCxnSpPr>
        <p:spPr>
          <a:xfrm>
            <a:off x="6095999" y="2711258"/>
            <a:ext cx="1" cy="2405118"/>
          </a:xfrm>
          <a:prstGeom prst="line">
            <a:avLst/>
          </a:prstGeom>
          <a:ln w="15875">
            <a:solidFill>
              <a:srgbClr val="5727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texte 11">
            <a:extLst>
              <a:ext uri="{FF2B5EF4-FFF2-40B4-BE49-F238E27FC236}">
                <a16:creationId xmlns:a16="http://schemas.microsoft.com/office/drawing/2014/main" id="{1FDDF22F-8F80-B5D9-11B8-C23A8CB739D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30944" y="1958237"/>
            <a:ext cx="4466471" cy="581025"/>
          </a:xfrm>
        </p:spPr>
        <p:txBody>
          <a:bodyPr>
            <a:noAutofit/>
          </a:bodyPr>
          <a:lstStyle>
            <a:lvl1pPr marL="0" indent="0">
              <a:buNone/>
              <a:defRPr sz="48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b="1" dirty="0">
                <a:solidFill>
                  <a:srgbClr val="4D267D"/>
                </a:solidFill>
                <a:effectLst/>
                <a:latin typeface="Lato" panose="020F0502020204030203" pitchFamily="34" charset="77"/>
              </a:rPr>
              <a:t>NEOMA1year</a:t>
            </a:r>
            <a:endParaRPr lang="fr-FR" dirty="0">
              <a:solidFill>
                <a:srgbClr val="4D267D"/>
              </a:solidFill>
              <a:effectLst/>
              <a:latin typeface="Lato" panose="020F0502020204030203" pitchFamily="34" charset="77"/>
            </a:endParaRPr>
          </a:p>
        </p:txBody>
      </p:sp>
      <p:sp>
        <p:nvSpPr>
          <p:cNvPr id="22" name="Espace réservé pour une image  21">
            <a:extLst>
              <a:ext uri="{FF2B5EF4-FFF2-40B4-BE49-F238E27FC236}">
                <a16:creationId xmlns:a16="http://schemas.microsoft.com/office/drawing/2014/main" id="{A921F495-0B18-FEC9-54CF-C9A28082371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214060" y="6005148"/>
            <a:ext cx="1742692" cy="663254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fr-FR" dirty="0"/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3C75C935-C0BD-397F-9175-283B6164D2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11000" y="2618892"/>
            <a:ext cx="3937000" cy="32826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572781"/>
                </a:solidFill>
                <a:latin typeface="Lato" panose="020F0502020204030203" pitchFamily="34" charset="77"/>
              </a:defRPr>
            </a:lvl1pPr>
          </a:lstStyle>
          <a:p>
            <a:pPr lvl="0"/>
            <a:r>
              <a:rPr lang="fr-FR" dirty="0"/>
              <a:t>Adhésion à vie</a:t>
            </a:r>
          </a:p>
        </p:txBody>
      </p:sp>
      <p:sp>
        <p:nvSpPr>
          <p:cNvPr id="25" name="Espace réservé du texte 23">
            <a:extLst>
              <a:ext uri="{FF2B5EF4-FFF2-40B4-BE49-F238E27FC236}">
                <a16:creationId xmlns:a16="http://schemas.microsoft.com/office/drawing/2014/main" id="{FDE225AD-5153-D07E-E81A-F84BF714316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495679" y="2599841"/>
            <a:ext cx="3937000" cy="34731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572781"/>
                </a:solidFill>
                <a:latin typeface="Lato" panose="020F0502020204030203" pitchFamily="34" charset="77"/>
              </a:defRPr>
            </a:lvl1pPr>
          </a:lstStyle>
          <a:p>
            <a:pPr lvl="0"/>
            <a:r>
              <a:rPr lang="fr-FR" dirty="0"/>
              <a:t>Adhésion annuelle</a:t>
            </a:r>
          </a:p>
        </p:txBody>
      </p:sp>
      <p:sp>
        <p:nvSpPr>
          <p:cNvPr id="27" name="Espace réservé du texte 26">
            <a:extLst>
              <a:ext uri="{FF2B5EF4-FFF2-40B4-BE49-F238E27FC236}">
                <a16:creationId xmlns:a16="http://schemas.microsoft.com/office/drawing/2014/main" id="{ED53EDFF-B242-D2FF-4B47-14DA44B7853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769713" y="3027267"/>
            <a:ext cx="4219575" cy="58102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Lato" panose="020F0502020204030203" pitchFamily="34" charset="77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8" name="Espace réservé du texte 26">
            <a:extLst>
              <a:ext uri="{FF2B5EF4-FFF2-40B4-BE49-F238E27FC236}">
                <a16:creationId xmlns:a16="http://schemas.microsoft.com/office/drawing/2014/main" id="{BF51065B-F359-D7FF-B618-29E3F664860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354392" y="3027267"/>
            <a:ext cx="4219575" cy="58102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Lato" panose="020F0502020204030203" pitchFamily="34" charset="77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" name="Espace réservé du texte 18">
            <a:extLst>
              <a:ext uri="{FF2B5EF4-FFF2-40B4-BE49-F238E27FC236}">
                <a16:creationId xmlns:a16="http://schemas.microsoft.com/office/drawing/2014/main" id="{4B6EF8B7-8A28-0395-A2E6-34D307B5663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46681" y="3576321"/>
            <a:ext cx="4465638" cy="1143860"/>
          </a:xfrm>
        </p:spPr>
        <p:txBody>
          <a:bodyPr>
            <a:noAutofit/>
          </a:bodyPr>
          <a:lstStyle>
            <a:lvl1pPr marL="0" indent="0" algn="ctr">
              <a:buNone/>
              <a:defRPr sz="8000" b="1">
                <a:solidFill>
                  <a:srgbClr val="572781"/>
                </a:solidFill>
                <a:latin typeface="Lato" panose="020F0502020204030203" pitchFamily="34" charset="77"/>
              </a:defRPr>
            </a:lvl1pPr>
          </a:lstStyle>
          <a:p>
            <a:pPr lvl="0"/>
            <a:r>
              <a:rPr lang="fr-FR" dirty="0"/>
              <a:t>1000 €</a:t>
            </a:r>
          </a:p>
        </p:txBody>
      </p:sp>
      <p:sp>
        <p:nvSpPr>
          <p:cNvPr id="6" name="Espace réservé du texte 20">
            <a:extLst>
              <a:ext uri="{FF2B5EF4-FFF2-40B4-BE49-F238E27FC236}">
                <a16:creationId xmlns:a16="http://schemas.microsoft.com/office/drawing/2014/main" id="{EC6D8EF6-7C90-A6F7-F260-77D6AE8D411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69775" y="4729910"/>
            <a:ext cx="3219450" cy="393700"/>
          </a:xfrm>
        </p:spPr>
        <p:txBody>
          <a:bodyPr>
            <a:noAutofit/>
          </a:bodyPr>
          <a:lstStyle>
            <a:lvl1pPr marL="0" indent="0" algn="ctr">
              <a:buNone/>
              <a:defRPr sz="2200">
                <a:solidFill>
                  <a:srgbClr val="572781"/>
                </a:solidFill>
                <a:latin typeface="Lato" panose="020F0502020204030203" pitchFamily="34" charset="77"/>
              </a:defRPr>
            </a:lvl1pPr>
            <a:lvl2pPr>
              <a:defRPr sz="2800">
                <a:latin typeface="Lato" panose="020F0502020204030203" pitchFamily="34" charset="77"/>
              </a:defRPr>
            </a:lvl2pPr>
            <a:lvl3pPr>
              <a:defRPr sz="2800">
                <a:latin typeface="Lato" panose="020F0502020204030203" pitchFamily="34" charset="77"/>
              </a:defRPr>
            </a:lvl3pPr>
            <a:lvl4pPr>
              <a:defRPr sz="2800">
                <a:latin typeface="Lato" panose="020F0502020204030203" pitchFamily="34" charset="77"/>
              </a:defRPr>
            </a:lvl4pPr>
            <a:lvl5pPr>
              <a:defRPr sz="2800">
                <a:latin typeface="Lato" panose="020F0502020204030203" pitchFamily="34" charset="77"/>
              </a:defRPr>
            </a:lvl5pPr>
          </a:lstStyle>
          <a:p>
            <a:pPr lvl="0"/>
            <a:r>
              <a:rPr lang="fr-FR" dirty="0"/>
              <a:t>au lieu de 1 500 €</a:t>
            </a:r>
          </a:p>
        </p:txBody>
      </p:sp>
      <p:sp>
        <p:nvSpPr>
          <p:cNvPr id="7" name="Espace réservé du texte 28">
            <a:extLst>
              <a:ext uri="{FF2B5EF4-FFF2-40B4-BE49-F238E27FC236}">
                <a16:creationId xmlns:a16="http://schemas.microsoft.com/office/drawing/2014/main" id="{7FCE77BC-627E-FE34-5E5F-F9A5EFC8D3B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69775" y="5223491"/>
            <a:ext cx="3219450" cy="39370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latin typeface="Lato" panose="020F0502020204030203" pitchFamily="34" charset="77"/>
              </a:defRPr>
            </a:lvl1pPr>
            <a:lvl2pPr marL="457200" indent="0">
              <a:buNone/>
              <a:defRPr sz="1600">
                <a:latin typeface="Lato" panose="020F0502020204030203" pitchFamily="34" charset="77"/>
              </a:defRPr>
            </a:lvl2pPr>
            <a:lvl3pPr marL="914400" indent="0">
              <a:buNone/>
              <a:defRPr sz="1600">
                <a:latin typeface="Lato" panose="020F0502020204030203" pitchFamily="34" charset="77"/>
              </a:defRPr>
            </a:lvl3pPr>
            <a:lvl4pPr marL="1371600" indent="0">
              <a:buNone/>
              <a:defRPr sz="1600">
                <a:latin typeface="Lato" panose="020F0502020204030203" pitchFamily="34" charset="77"/>
              </a:defRPr>
            </a:lvl4pPr>
            <a:lvl5pPr marL="1828800" indent="0">
              <a:buNone/>
              <a:defRPr sz="1600">
                <a:latin typeface="Lato" panose="020F0502020204030203" pitchFamily="34" charset="77"/>
              </a:defRPr>
            </a:lvl5pPr>
          </a:lstStyle>
          <a:p>
            <a:pPr lvl="0"/>
            <a:endParaRPr lang="fr-FR" dirty="0"/>
          </a:p>
        </p:txBody>
      </p:sp>
      <p:sp>
        <p:nvSpPr>
          <p:cNvPr id="8" name="Espace réservé du texte 18">
            <a:extLst>
              <a:ext uri="{FF2B5EF4-FFF2-40B4-BE49-F238E27FC236}">
                <a16:creationId xmlns:a16="http://schemas.microsoft.com/office/drawing/2014/main" id="{D324A404-6857-A87B-972F-053DA06A6A2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31360" y="3576321"/>
            <a:ext cx="4465638" cy="1143860"/>
          </a:xfrm>
        </p:spPr>
        <p:txBody>
          <a:bodyPr>
            <a:noAutofit/>
          </a:bodyPr>
          <a:lstStyle>
            <a:lvl1pPr marL="0" indent="0" algn="ctr">
              <a:buNone/>
              <a:defRPr sz="8000" b="1">
                <a:solidFill>
                  <a:srgbClr val="572781"/>
                </a:solidFill>
                <a:latin typeface="Lato" panose="020F0502020204030203" pitchFamily="34" charset="77"/>
              </a:defRPr>
            </a:lvl1pPr>
          </a:lstStyle>
          <a:p>
            <a:pPr lvl="0"/>
            <a:r>
              <a:rPr lang="fr-FR" dirty="0"/>
              <a:t>200 €</a:t>
            </a:r>
          </a:p>
        </p:txBody>
      </p:sp>
    </p:spTree>
    <p:extLst>
      <p:ext uri="{BB962C8B-B14F-4D97-AF65-F5344CB8AC3E}">
        <p14:creationId xmlns:p14="http://schemas.microsoft.com/office/powerpoint/2010/main" val="820676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555D1D3-F44F-DB1F-8C71-B2D6515AF3DD}"/>
              </a:ext>
            </a:extLst>
          </p:cNvPr>
          <p:cNvSpPr/>
          <p:nvPr userDrawn="1"/>
        </p:nvSpPr>
        <p:spPr>
          <a:xfrm>
            <a:off x="28269" y="0"/>
            <a:ext cx="12192000" cy="6858000"/>
          </a:xfrm>
          <a:prstGeom prst="rect">
            <a:avLst/>
          </a:prstGeom>
          <a:solidFill>
            <a:srgbClr val="57278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FCC8FCC6-107B-51FC-7F88-A142D47A2C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1271" y="2039815"/>
            <a:ext cx="10809457" cy="3710354"/>
          </a:xfrm>
          <a:prstGeom prst="rect">
            <a:avLst/>
          </a:prstGeom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C3E70DDF-0CE1-A718-7DC7-031BB05F17C9}"/>
              </a:ext>
            </a:extLst>
          </p:cNvPr>
          <p:cNvCxnSpPr>
            <a:cxnSpLocks/>
          </p:cNvCxnSpPr>
          <p:nvPr userDrawn="1"/>
        </p:nvCxnSpPr>
        <p:spPr>
          <a:xfrm>
            <a:off x="6212101" y="2622802"/>
            <a:ext cx="0" cy="2583267"/>
          </a:xfrm>
          <a:prstGeom prst="line">
            <a:avLst/>
          </a:prstGeom>
          <a:ln w="15875">
            <a:solidFill>
              <a:srgbClr val="5727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pour une image  21">
            <a:extLst>
              <a:ext uri="{FF2B5EF4-FFF2-40B4-BE49-F238E27FC236}">
                <a16:creationId xmlns:a16="http://schemas.microsoft.com/office/drawing/2014/main" id="{7BE86374-608E-CB14-ABCA-B3224AE3C01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214060" y="6005148"/>
            <a:ext cx="1742692" cy="663254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fr-FR" dirty="0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842AD0B6-FDC4-7917-6FED-045E555F594E}"/>
              </a:ext>
            </a:extLst>
          </p:cNvPr>
          <p:cNvSpPr/>
          <p:nvPr userDrawn="1"/>
        </p:nvSpPr>
        <p:spPr>
          <a:xfrm>
            <a:off x="9727931" y="4337808"/>
            <a:ext cx="2330594" cy="2330594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C2B89941-0C24-FA78-ACDF-F309308829D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876581" y="4539695"/>
            <a:ext cx="2022475" cy="1934488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fr-FR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62853709-B5F4-A4F7-5E37-2E5B7CEE681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68438" y="2427288"/>
            <a:ext cx="4110037" cy="685800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latin typeface="Lato" panose="020F0502020204030203" pitchFamily="34" charset="77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EEBC1C02-5A73-A436-1621-F7ECFE1845D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01750" y="3145612"/>
            <a:ext cx="4465638" cy="1287462"/>
          </a:xfrm>
        </p:spPr>
        <p:txBody>
          <a:bodyPr>
            <a:noAutofit/>
          </a:bodyPr>
          <a:lstStyle>
            <a:lvl1pPr marL="0" indent="0" algn="ctr">
              <a:buNone/>
              <a:defRPr sz="10000" b="1">
                <a:solidFill>
                  <a:srgbClr val="572781"/>
                </a:solidFill>
                <a:latin typeface="Lato" panose="020F0502020204030203" pitchFamily="34" charset="77"/>
              </a:defRPr>
            </a:lvl1pPr>
          </a:lstStyle>
          <a:p>
            <a:pPr lvl="0"/>
            <a:r>
              <a:rPr lang="fr-FR" dirty="0"/>
              <a:t>1000 €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7BFAC350-08B0-A008-19FF-46B243F2C6D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93900" y="4432300"/>
            <a:ext cx="3219450" cy="479315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rgbClr val="572781"/>
                </a:solidFill>
                <a:latin typeface="Lato" panose="020F0502020204030203" pitchFamily="34" charset="77"/>
              </a:defRPr>
            </a:lvl1pPr>
            <a:lvl2pPr>
              <a:defRPr sz="2800">
                <a:latin typeface="Lato" panose="020F0502020204030203" pitchFamily="34" charset="77"/>
              </a:defRPr>
            </a:lvl2pPr>
            <a:lvl3pPr>
              <a:defRPr sz="2800">
                <a:latin typeface="Lato" panose="020F0502020204030203" pitchFamily="34" charset="77"/>
              </a:defRPr>
            </a:lvl3pPr>
            <a:lvl4pPr>
              <a:defRPr sz="2800">
                <a:latin typeface="Lato" panose="020F0502020204030203" pitchFamily="34" charset="77"/>
              </a:defRPr>
            </a:lvl4pPr>
            <a:lvl5pPr>
              <a:defRPr sz="2800">
                <a:latin typeface="Lato" panose="020F0502020204030203" pitchFamily="34" charset="77"/>
              </a:defRPr>
            </a:lvl5pPr>
          </a:lstStyle>
          <a:p>
            <a:pPr lvl="0"/>
            <a:r>
              <a:rPr lang="fr-FR" dirty="0"/>
              <a:t>au lieu de 1 500 €</a:t>
            </a:r>
          </a:p>
        </p:txBody>
      </p:sp>
      <p:sp>
        <p:nvSpPr>
          <p:cNvPr id="29" name="Espace réservé du texte 28">
            <a:extLst>
              <a:ext uri="{FF2B5EF4-FFF2-40B4-BE49-F238E27FC236}">
                <a16:creationId xmlns:a16="http://schemas.microsoft.com/office/drawing/2014/main" id="{A6660C63-9448-2457-6CD7-FA0E1172A1A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993900" y="5022850"/>
            <a:ext cx="3219450" cy="39370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latin typeface="Lato" panose="020F0502020204030203" pitchFamily="34" charset="77"/>
              </a:defRPr>
            </a:lvl1pPr>
            <a:lvl2pPr marL="457200" indent="0">
              <a:buNone/>
              <a:defRPr sz="1600">
                <a:latin typeface="Lato" panose="020F0502020204030203" pitchFamily="34" charset="77"/>
              </a:defRPr>
            </a:lvl2pPr>
            <a:lvl3pPr marL="914400" indent="0">
              <a:buNone/>
              <a:defRPr sz="1600">
                <a:latin typeface="Lato" panose="020F0502020204030203" pitchFamily="34" charset="77"/>
              </a:defRPr>
            </a:lvl3pPr>
            <a:lvl4pPr marL="1371600" indent="0">
              <a:buNone/>
              <a:defRPr sz="1600">
                <a:latin typeface="Lato" panose="020F0502020204030203" pitchFamily="34" charset="77"/>
              </a:defRPr>
            </a:lvl4pPr>
            <a:lvl5pPr marL="1828800" indent="0">
              <a:buNone/>
              <a:defRPr sz="1600">
                <a:latin typeface="Lato" panose="020F0502020204030203" pitchFamily="34" charset="77"/>
              </a:defRPr>
            </a:lvl5pPr>
          </a:lstStyle>
          <a:p>
            <a:pPr lvl="0"/>
            <a:endParaRPr lang="fr-FR" dirty="0"/>
          </a:p>
        </p:txBody>
      </p:sp>
      <p:sp>
        <p:nvSpPr>
          <p:cNvPr id="31" name="Espace réservé du texte 30">
            <a:extLst>
              <a:ext uri="{FF2B5EF4-FFF2-40B4-BE49-F238E27FC236}">
                <a16:creationId xmlns:a16="http://schemas.microsoft.com/office/drawing/2014/main" id="{86C662EC-1010-0849-BF1D-B76437A25A9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629400" y="2826180"/>
            <a:ext cx="4184650" cy="2085435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>
                <a:latin typeface="Lato" panose="020F0502020204030203" pitchFamily="34" charset="77"/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>
                <a:latin typeface="Lato" panose="020F0502020204030203" pitchFamily="34" charset="77"/>
              </a:defRPr>
            </a:lvl2pPr>
            <a:lvl3pPr marL="1257300" indent="-342900">
              <a:buFont typeface="Arial" panose="020B0604020202020204" pitchFamily="34" charset="0"/>
              <a:buChar char="•"/>
              <a:defRPr sz="2000">
                <a:latin typeface="Lato" panose="020F0502020204030203" pitchFamily="34" charset="77"/>
              </a:defRPr>
            </a:lvl3pPr>
            <a:lvl4pPr marL="1714500" indent="-342900">
              <a:buFont typeface="Arial" panose="020B0604020202020204" pitchFamily="34" charset="0"/>
              <a:buChar char="•"/>
              <a:defRPr sz="2000">
                <a:latin typeface="Lato" panose="020F0502020204030203" pitchFamily="34" charset="77"/>
              </a:defRPr>
            </a:lvl4pPr>
            <a:lvl5pPr marL="2171700" indent="-342900">
              <a:buFont typeface="Arial" panose="020B0604020202020204" pitchFamily="34" charset="0"/>
              <a:buChar char="•"/>
              <a:defRPr sz="2000">
                <a:latin typeface="Lato" panose="020F0502020204030203" pitchFamily="34" charset="77"/>
              </a:defRPr>
            </a:lvl5pPr>
          </a:lstStyle>
          <a:p>
            <a:pPr lvl="0"/>
            <a:endParaRPr lang="fr-FR" dirty="0"/>
          </a:p>
        </p:txBody>
      </p:sp>
      <p:sp>
        <p:nvSpPr>
          <p:cNvPr id="33" name="Espace réservé du texte 32">
            <a:extLst>
              <a:ext uri="{FF2B5EF4-FFF2-40B4-BE49-F238E27FC236}">
                <a16:creationId xmlns:a16="http://schemas.microsoft.com/office/drawing/2014/main" id="{9CB41F32-D0B5-95AB-347D-9EA82A90207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38225" y="298450"/>
            <a:ext cx="10321925" cy="1081088"/>
          </a:xfrm>
        </p:spPr>
        <p:txBody>
          <a:bodyPr>
            <a:noAutofit/>
          </a:bodyPr>
          <a:lstStyle>
            <a:lvl1pPr marL="0" indent="0" algn="ctr">
              <a:buNone/>
              <a:defRPr sz="8800" cap="all" baseline="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pPr lvl="0"/>
            <a:r>
              <a:rPr lang="fr-FR" dirty="0"/>
              <a:t>Neoma4life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AB99BA9D-AAA1-9CAD-7FD7-2413AB0038E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94075" y="1484011"/>
            <a:ext cx="5610225" cy="660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Adhésion à vie</a:t>
            </a:r>
          </a:p>
        </p:txBody>
      </p:sp>
    </p:spTree>
    <p:extLst>
      <p:ext uri="{BB962C8B-B14F-4D97-AF65-F5344CB8AC3E}">
        <p14:creationId xmlns:p14="http://schemas.microsoft.com/office/powerpoint/2010/main" val="610631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555D1D3-F44F-DB1F-8C71-B2D6515AF3DD}"/>
              </a:ext>
            </a:extLst>
          </p:cNvPr>
          <p:cNvSpPr/>
          <p:nvPr userDrawn="1"/>
        </p:nvSpPr>
        <p:spPr>
          <a:xfrm>
            <a:off x="0" y="0"/>
            <a:ext cx="12220269" cy="6858000"/>
          </a:xfrm>
          <a:prstGeom prst="rect">
            <a:avLst/>
          </a:prstGeom>
          <a:solidFill>
            <a:srgbClr val="57278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F7EF671E-FFF6-DB80-D47D-A6EC0998E2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2215" b="18402"/>
          <a:stretch>
            <a:fillRect/>
          </a:stretch>
        </p:blipFill>
        <p:spPr>
          <a:xfrm>
            <a:off x="-15766" y="2175641"/>
            <a:ext cx="12048049" cy="4698125"/>
          </a:xfrm>
          <a:custGeom>
            <a:avLst/>
            <a:gdLst>
              <a:gd name="connsiteX0" fmla="*/ 0 w 12048049"/>
              <a:gd name="connsiteY0" fmla="*/ 0 h 4458160"/>
              <a:gd name="connsiteX1" fmla="*/ 12048049 w 12048049"/>
              <a:gd name="connsiteY1" fmla="*/ 0 h 4458160"/>
              <a:gd name="connsiteX2" fmla="*/ 12048049 w 12048049"/>
              <a:gd name="connsiteY2" fmla="*/ 4458160 h 4458160"/>
              <a:gd name="connsiteX3" fmla="*/ 0 w 12048049"/>
              <a:gd name="connsiteY3" fmla="*/ 4458160 h 445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48049" h="4458160">
                <a:moveTo>
                  <a:pt x="0" y="0"/>
                </a:moveTo>
                <a:lnTo>
                  <a:pt x="12048049" y="0"/>
                </a:lnTo>
                <a:lnTo>
                  <a:pt x="12048049" y="4458160"/>
                </a:lnTo>
                <a:lnTo>
                  <a:pt x="0" y="4458160"/>
                </a:lnTo>
                <a:close/>
              </a:path>
            </a:pathLst>
          </a:custGeom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C3E70DDF-0CE1-A718-7DC7-031BB05F17C9}"/>
              </a:ext>
            </a:extLst>
          </p:cNvPr>
          <p:cNvCxnSpPr>
            <a:cxnSpLocks/>
          </p:cNvCxnSpPr>
          <p:nvPr userDrawn="1"/>
        </p:nvCxnSpPr>
        <p:spPr>
          <a:xfrm>
            <a:off x="6095218" y="3067710"/>
            <a:ext cx="0" cy="3229720"/>
          </a:xfrm>
          <a:prstGeom prst="line">
            <a:avLst/>
          </a:prstGeom>
          <a:ln w="15875">
            <a:solidFill>
              <a:srgbClr val="5727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pour une image  21">
            <a:extLst>
              <a:ext uri="{FF2B5EF4-FFF2-40B4-BE49-F238E27FC236}">
                <a16:creationId xmlns:a16="http://schemas.microsoft.com/office/drawing/2014/main" id="{7BE86374-608E-CB14-ABCA-B3224AE3C01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386524" y="560570"/>
            <a:ext cx="2320482" cy="883156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endParaRPr lang="fr-FR" dirty="0"/>
          </a:p>
        </p:txBody>
      </p:sp>
      <p:sp>
        <p:nvSpPr>
          <p:cNvPr id="31" name="Espace réservé du texte 30">
            <a:extLst>
              <a:ext uri="{FF2B5EF4-FFF2-40B4-BE49-F238E27FC236}">
                <a16:creationId xmlns:a16="http://schemas.microsoft.com/office/drawing/2014/main" id="{86C662EC-1010-0849-BF1D-B76437A25A9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669881" y="3067710"/>
            <a:ext cx="4730744" cy="3100118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900">
                <a:latin typeface="Lato" panose="020F0502020204030203" pitchFamily="34" charset="77"/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>
                <a:latin typeface="Lato" panose="020F0502020204030203" pitchFamily="34" charset="77"/>
              </a:defRPr>
            </a:lvl2pPr>
            <a:lvl3pPr marL="1257300" indent="-342900">
              <a:buFont typeface="Arial" panose="020B0604020202020204" pitchFamily="34" charset="0"/>
              <a:buChar char="•"/>
              <a:defRPr sz="2000">
                <a:latin typeface="Lato" panose="020F0502020204030203" pitchFamily="34" charset="77"/>
              </a:defRPr>
            </a:lvl3pPr>
            <a:lvl4pPr marL="1714500" indent="-342900">
              <a:buFont typeface="Arial" panose="020B0604020202020204" pitchFamily="34" charset="0"/>
              <a:buChar char="•"/>
              <a:defRPr sz="2000">
                <a:latin typeface="Lato" panose="020F0502020204030203" pitchFamily="34" charset="77"/>
              </a:defRPr>
            </a:lvl4pPr>
            <a:lvl5pPr marL="2171700" indent="-342900">
              <a:buFont typeface="Arial" panose="020B0604020202020204" pitchFamily="34" charset="0"/>
              <a:buChar char="•"/>
              <a:defRPr sz="2000">
                <a:latin typeface="Lato" panose="020F0502020204030203" pitchFamily="34" charset="77"/>
              </a:defRPr>
            </a:lvl5pPr>
          </a:lstStyle>
          <a:p>
            <a:pPr lvl="0"/>
            <a:r>
              <a:rPr lang="fr-FR" dirty="0"/>
              <a:t>Mentoring pour les diplômés et étudiants</a:t>
            </a:r>
          </a:p>
          <a:p>
            <a:pPr lvl="0"/>
            <a:r>
              <a:rPr lang="fr-FR" dirty="0"/>
              <a:t>Réduction sur les offres Exécutive Education de NEOMA Business </a:t>
            </a:r>
            <a:r>
              <a:rPr lang="fr-FR" dirty="0" err="1"/>
              <a:t>School</a:t>
            </a:r>
            <a:r>
              <a:rPr lang="fr-FR" dirty="0"/>
              <a:t> </a:t>
            </a:r>
          </a:p>
          <a:p>
            <a:pPr lvl="0"/>
            <a:r>
              <a:rPr lang="fr-FR" dirty="0"/>
              <a:t>Hotline téléphonique pour les recherches ciblées de contacts</a:t>
            </a:r>
          </a:p>
          <a:p>
            <a:pPr lvl="0"/>
            <a:r>
              <a:rPr lang="fr-FR" dirty="0"/>
              <a:t>Offre VIP pour des événements sportifs</a:t>
            </a:r>
          </a:p>
          <a:p>
            <a:pPr lvl="0"/>
            <a:r>
              <a:rPr lang="fr-FR" dirty="0"/>
              <a:t>Entrée offerte aux événements premium (Trophée du management &amp; Rentrée des Tribus)</a:t>
            </a:r>
          </a:p>
        </p:txBody>
      </p:sp>
      <p:sp>
        <p:nvSpPr>
          <p:cNvPr id="33" name="Espace réservé du texte 32">
            <a:extLst>
              <a:ext uri="{FF2B5EF4-FFF2-40B4-BE49-F238E27FC236}">
                <a16:creationId xmlns:a16="http://schemas.microsoft.com/office/drawing/2014/main" id="{9CB41F32-D0B5-95AB-347D-9EA82A90207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84994" y="897552"/>
            <a:ext cx="7586952" cy="1081088"/>
          </a:xfrm>
        </p:spPr>
        <p:txBody>
          <a:bodyPr>
            <a:noAutofit/>
          </a:bodyPr>
          <a:lstStyle>
            <a:lvl1pPr marL="0" indent="0" algn="l">
              <a:buNone/>
              <a:defRPr sz="8800" cap="all" baseline="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pPr lvl="0"/>
            <a:r>
              <a:rPr lang="fr-FR" dirty="0"/>
              <a:t>Neoma4life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AB99BA9D-AAA1-9CAD-7FD7-2413AB0038E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84993" y="285050"/>
            <a:ext cx="5610225" cy="6604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Les services exclusifs</a:t>
            </a:r>
          </a:p>
        </p:txBody>
      </p:sp>
      <p:sp>
        <p:nvSpPr>
          <p:cNvPr id="4" name="Espace réservé du texte 30">
            <a:extLst>
              <a:ext uri="{FF2B5EF4-FFF2-40B4-BE49-F238E27FC236}">
                <a16:creationId xmlns:a16="http://schemas.microsoft.com/office/drawing/2014/main" id="{073A7482-3CDE-DC47-1C82-67D5263E1CF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84993" y="3067710"/>
            <a:ext cx="5012132" cy="3229720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900">
                <a:latin typeface="Lato" panose="020F0502020204030203" pitchFamily="34" charset="77"/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>
                <a:latin typeface="Lato" panose="020F0502020204030203" pitchFamily="34" charset="77"/>
              </a:defRPr>
            </a:lvl2pPr>
            <a:lvl3pPr marL="1257300" indent="-342900">
              <a:buFont typeface="Arial" panose="020B0604020202020204" pitchFamily="34" charset="0"/>
              <a:buChar char="•"/>
              <a:defRPr sz="2000">
                <a:latin typeface="Lato" panose="020F0502020204030203" pitchFamily="34" charset="77"/>
              </a:defRPr>
            </a:lvl3pPr>
            <a:lvl4pPr marL="1714500" indent="-342900">
              <a:buFont typeface="Arial" panose="020B0604020202020204" pitchFamily="34" charset="0"/>
              <a:buChar char="•"/>
              <a:defRPr sz="2000">
                <a:latin typeface="Lato" panose="020F0502020204030203" pitchFamily="34" charset="77"/>
              </a:defRPr>
            </a:lvl4pPr>
            <a:lvl5pPr marL="2171700" indent="-342900">
              <a:buFont typeface="Arial" panose="020B0604020202020204" pitchFamily="34" charset="0"/>
              <a:buChar char="•"/>
              <a:defRPr sz="2000">
                <a:latin typeface="Lato" panose="020F0502020204030203" pitchFamily="34" charset="77"/>
              </a:defRPr>
            </a:lvl5pPr>
          </a:lstStyle>
          <a:p>
            <a:pPr lvl="0"/>
            <a:r>
              <a:rPr lang="fr-FR" dirty="0"/>
              <a:t>NEOMA ALUMNI MAG sur l’actualité     des Alumni gratuit pendant 2 ans</a:t>
            </a:r>
          </a:p>
          <a:p>
            <a:pPr lvl="0"/>
            <a:r>
              <a:rPr lang="fr-FR" dirty="0"/>
              <a:t>Entretiens individuels carrière (2 entretiens gratuits / an : valeur = 300 €)</a:t>
            </a:r>
          </a:p>
          <a:p>
            <a:pPr lvl="0"/>
            <a:r>
              <a:rPr lang="fr-FR" dirty="0"/>
              <a:t>Accès gratuit à la plateforme EDFLEX,  plus de 10 000 formations en ligne</a:t>
            </a:r>
          </a:p>
          <a:p>
            <a:pPr lvl="0"/>
            <a:r>
              <a:rPr lang="fr-FR" dirty="0"/>
              <a:t>50% de remise sur les événements organisés par les clubs professionnels et les ateliers et conférences carrière de l’association</a:t>
            </a:r>
          </a:p>
        </p:txBody>
      </p:sp>
    </p:spTree>
    <p:extLst>
      <p:ext uri="{BB962C8B-B14F-4D97-AF65-F5344CB8AC3E}">
        <p14:creationId xmlns:p14="http://schemas.microsoft.com/office/powerpoint/2010/main" val="944404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DE14942-9BEA-4BE9-057C-EF3F15FDD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E8A4819-CAFA-9799-501B-1E30291348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9029713-7E76-899E-4AF3-8ABA983C83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33F9A-6D1D-2A43-A5B8-FC692D10E1C0}" type="datetimeFigureOut">
              <a:rPr lang="fr-FR" smtClean="0"/>
              <a:t>12/06/2023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BA2A4A-2AD9-0914-34C4-A51D5D4004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31FF6EF-420D-C301-9F1A-1CDFF2268B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FAD8F-4376-DC4E-B366-92008EFA03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413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51" r:id="rId4"/>
    <p:sldLayoutId id="2147483666" r:id="rId5"/>
    <p:sldLayoutId id="2147483652" r:id="rId6"/>
    <p:sldLayoutId id="2147483655" r:id="rId7"/>
    <p:sldLayoutId id="2147483677" r:id="rId8"/>
    <p:sldLayoutId id="2147483675" r:id="rId9"/>
    <p:sldLayoutId id="2147483678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DE14942-9BEA-4BE9-057C-EF3F15FDD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E8A4819-CAFA-9799-501B-1E30291348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9029713-7E76-899E-4AF3-8ABA983C83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33F9A-6D1D-2A43-A5B8-FC692D10E1C0}" type="datetimeFigureOut">
              <a:rPr lang="fr-FR" smtClean="0"/>
              <a:t>12/06/2023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BA2A4A-2AD9-0914-34C4-A51D5D4004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31FF6EF-420D-C301-9F1A-1CDFF2268B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FAD8F-4376-DC4E-B366-92008EFA03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2344128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3D278B77-2590-AECC-3609-9330945E896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3047" b="3047"/>
          <a:stretch>
            <a:fillRect/>
          </a:stretch>
        </p:blipFill>
        <p:spPr/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A099998-92EF-72B3-3B09-E50FBBFBBF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31344" y="869129"/>
            <a:ext cx="7329312" cy="1101110"/>
          </a:xfrm>
        </p:spPr>
        <p:txBody>
          <a:bodyPr/>
          <a:lstStyle/>
          <a:p>
            <a:r>
              <a:rPr lang="fr-FR" dirty="0"/>
              <a:t>Pour ses 10 ans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C311590-BE02-F60F-543D-7337EEE8EE5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33954" y="4546296"/>
            <a:ext cx="7524092" cy="1101110"/>
          </a:xfrm>
        </p:spPr>
        <p:txBody>
          <a:bodyPr/>
          <a:lstStyle/>
          <a:p>
            <a:r>
              <a:rPr lang="fr-FR" dirty="0"/>
              <a:t>Change de dimension !</a:t>
            </a:r>
          </a:p>
        </p:txBody>
      </p:sp>
    </p:spTree>
    <p:extLst>
      <p:ext uri="{BB962C8B-B14F-4D97-AF65-F5344CB8AC3E}">
        <p14:creationId xmlns:p14="http://schemas.microsoft.com/office/powerpoint/2010/main" val="37133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FDB178F-9A87-088D-C643-FAD0EED92F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95294" y="2461686"/>
            <a:ext cx="5980389" cy="791601"/>
          </a:xfrm>
        </p:spPr>
        <p:txBody>
          <a:bodyPr>
            <a:normAutofit lnSpcReduction="10000"/>
          </a:bodyPr>
          <a:lstStyle/>
          <a:p>
            <a:pPr lvl="0"/>
            <a:r>
              <a:rPr lang="fr-FR" dirty="0"/>
              <a:t>NEOMA Alumni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794DFB1-45FE-C076-46A4-1ECC4BAA641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16317" y="2907194"/>
            <a:ext cx="5959366" cy="1548346"/>
          </a:xfrm>
        </p:spPr>
        <p:txBody>
          <a:bodyPr/>
          <a:lstStyle/>
          <a:p>
            <a:r>
              <a:rPr lang="fr-FR" dirty="0"/>
              <a:t>L’un des plus puissants réseaux de diplômés en France !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832EBF9-0A40-D407-28A6-DED0C80192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82 000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5B261B0-46AB-12DE-5B01-ED004A2A12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err="1"/>
              <a:t>alumni</a:t>
            </a:r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372F1972-F102-BAC9-CF53-AE716604AA4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+ de 500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FD0737B-BE04-6884-8600-8956C6EABC0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Événements en moyenne au cours des 4 dernières années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97D6182C-8F5E-F0CB-3782-FE655494DD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36067" y="5230376"/>
            <a:ext cx="2701159" cy="791601"/>
          </a:xfrm>
        </p:spPr>
        <p:txBody>
          <a:bodyPr/>
          <a:lstStyle/>
          <a:p>
            <a:pPr lvl="0"/>
            <a:r>
              <a:rPr lang="fr-FR" dirty="0"/>
              <a:t>+ de 30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D304FF25-D47F-27AE-ADDE-F77BE8090A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068208" y="5807370"/>
            <a:ext cx="3827083" cy="791601"/>
          </a:xfrm>
        </p:spPr>
        <p:txBody>
          <a:bodyPr/>
          <a:lstStyle/>
          <a:p>
            <a:r>
              <a:rPr lang="fr-FR" dirty="0"/>
              <a:t>Clubs professionnels </a:t>
            </a:r>
          </a:p>
          <a:p>
            <a:r>
              <a:rPr lang="fr-FR" dirty="0"/>
              <a:t>et de loisirs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DE5D081A-17BE-586F-9E71-65AC4194CC7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29042" y="2797445"/>
            <a:ext cx="1797270" cy="898980"/>
          </a:xfrm>
        </p:spPr>
        <p:txBody>
          <a:bodyPr/>
          <a:lstStyle/>
          <a:p>
            <a:r>
              <a:rPr lang="fr-FR" dirty="0"/>
              <a:t>94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573AC3B7-8601-1FC0-21A7-6679FA0BC39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79117" y="3558636"/>
            <a:ext cx="1897119" cy="982450"/>
          </a:xfrm>
        </p:spPr>
        <p:txBody>
          <a:bodyPr/>
          <a:lstStyle/>
          <a:p>
            <a:pPr lvl="0"/>
            <a:r>
              <a:rPr lang="fr-FR" dirty="0"/>
              <a:t>tribus</a:t>
            </a:r>
          </a:p>
          <a:p>
            <a:pPr lvl="0"/>
            <a:r>
              <a:rPr lang="fr-FR" dirty="0"/>
              <a:t>internationales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4A5D5B35-D140-9AF1-2BFC-760DFDF5C5C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26524" y="5351998"/>
            <a:ext cx="1797270" cy="669979"/>
          </a:xfrm>
        </p:spPr>
        <p:txBody>
          <a:bodyPr/>
          <a:lstStyle/>
          <a:p>
            <a:r>
              <a:rPr lang="fr-FR" dirty="0"/>
              <a:t>60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604F1938-F84D-86F3-C19F-8D5AA393ABA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lvl="0"/>
            <a:r>
              <a:rPr lang="fr-FR" dirty="0" err="1"/>
              <a:t>firm</a:t>
            </a:r>
            <a:r>
              <a:rPr lang="fr-FR" dirty="0"/>
              <a:t> managers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3AA98CB8-6C9F-4FF4-8056-07ABC8D0A43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/>
              <a:t>24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90DA5B4B-FD69-D756-C4F5-A849ACE20E0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 lvl="0"/>
            <a:r>
              <a:rPr lang="fr-FR" dirty="0"/>
              <a:t>tribus</a:t>
            </a:r>
          </a:p>
          <a:p>
            <a:pPr lvl="0"/>
            <a:r>
              <a:rPr lang="fr-FR" dirty="0"/>
              <a:t>régionales</a:t>
            </a:r>
          </a:p>
        </p:txBody>
      </p:sp>
    </p:spTree>
    <p:extLst>
      <p:ext uri="{BB962C8B-B14F-4D97-AF65-F5344CB8AC3E}">
        <p14:creationId xmlns:p14="http://schemas.microsoft.com/office/powerpoint/2010/main" val="1692230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52E1603-225D-D0E0-754D-801526F51C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NEOMA4EVER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B243D97-433D-667F-53B8-2E786878EA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fr-FR" dirty="0"/>
              <a:t>Nouvelle identité</a:t>
            </a:r>
          </a:p>
          <a:p>
            <a:pPr lvl="0"/>
            <a:r>
              <a:rPr lang="fr-FR" dirty="0"/>
              <a:t>Nouvelle ambition</a:t>
            </a:r>
          </a:p>
          <a:p>
            <a:pPr lvl="0"/>
            <a:r>
              <a:rPr lang="fr-FR" dirty="0"/>
              <a:t>Nouvelle offre</a:t>
            </a:r>
          </a:p>
        </p:txBody>
      </p:sp>
      <p:pic>
        <p:nvPicPr>
          <p:cNvPr id="7" name="Espace réservé pour une image  6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88B65A5B-2F18-8670-ABD6-3DAF11B20EA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3147" b="3147"/>
          <a:stretch>
            <a:fillRect/>
          </a:stretch>
        </p:blipFill>
        <p:spPr>
          <a:xfrm>
            <a:off x="7498232" y="5331543"/>
            <a:ext cx="2434043" cy="881744"/>
          </a:xfrm>
        </p:spPr>
      </p:pic>
      <p:pic>
        <p:nvPicPr>
          <p:cNvPr id="9" name="Espace réservé pour une image  8" descr="Une image contenant personne, doigt, ongle, poignet&#10;&#10;Description générée automatiquement">
            <a:extLst>
              <a:ext uri="{FF2B5EF4-FFF2-40B4-BE49-F238E27FC236}">
                <a16:creationId xmlns:a16="http://schemas.microsoft.com/office/drawing/2014/main" id="{601B8487-8230-F1B7-08A3-83577E6BE07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2563" b="25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43721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C3CEE020-A089-1A2C-808E-B559E7D26977}"/>
              </a:ext>
            </a:extLst>
          </p:cNvPr>
          <p:cNvSpPr/>
          <p:nvPr/>
        </p:nvSpPr>
        <p:spPr>
          <a:xfrm>
            <a:off x="522925" y="3206281"/>
            <a:ext cx="5321032" cy="1497724"/>
          </a:xfrm>
          <a:prstGeom prst="roundRect">
            <a:avLst/>
          </a:prstGeom>
          <a:solidFill>
            <a:srgbClr val="EDEA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9722D6F-CD15-53B9-2183-48B2A49F5D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3631" y="322045"/>
            <a:ext cx="4125408" cy="55705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fr-FR" dirty="0"/>
              <a:t>Neoma4ever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1F76244-6F40-818C-8612-A47759AB629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0929" y="698446"/>
            <a:ext cx="6592831" cy="952305"/>
          </a:xfrm>
        </p:spPr>
        <p:txBody>
          <a:bodyPr/>
          <a:lstStyle/>
          <a:p>
            <a:r>
              <a:rPr lang="fr-FR" dirty="0"/>
              <a:t>Nouvelle identité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CC1F527-295C-FA5C-3AFE-4591D2897A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51" y="2256009"/>
            <a:ext cx="5452206" cy="646849"/>
          </a:xfrm>
        </p:spPr>
        <p:txBody>
          <a:bodyPr/>
          <a:lstStyle/>
          <a:p>
            <a:r>
              <a:rPr lang="fr-FR" dirty="0"/>
              <a:t>Notre nouveau cri de ralliement :</a:t>
            </a:r>
          </a:p>
        </p:txBody>
      </p:sp>
      <p:pic>
        <p:nvPicPr>
          <p:cNvPr id="12" name="Espace réservé pour une image  11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CAD986B9-8A3E-0BD4-81E8-E9CC94D7078A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t="770" b="770"/>
          <a:stretch>
            <a:fillRect/>
          </a:stretch>
        </p:blipFill>
        <p:spPr/>
      </p:pic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FF6A800-ADA4-ADA3-8747-79019FECD97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56884" y="3459430"/>
            <a:ext cx="4853116" cy="1016000"/>
          </a:xfrm>
        </p:spPr>
        <p:txBody>
          <a:bodyPr/>
          <a:lstStyle/>
          <a:p>
            <a:r>
              <a:rPr lang="fr-FR" dirty="0"/>
              <a:t>NEOMA4EVER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19C637A-3E47-8DC8-B9E2-02181DFA5A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22926" y="5301197"/>
            <a:ext cx="5321032" cy="1183290"/>
          </a:xfrm>
        </p:spPr>
        <p:txBody>
          <a:bodyPr/>
          <a:lstStyle/>
          <a:p>
            <a:r>
              <a:rPr lang="fr-FR" dirty="0"/>
              <a:t>Il souligne bien le lien indissoluble qui unit tous les membres de la communauté NEOMA et l’attachement des diplômés à leur école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FE673647-DD2E-8F23-D91A-65D4E84EBF9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93760" y="2162245"/>
            <a:ext cx="4314632" cy="616656"/>
          </a:xfrm>
        </p:spPr>
        <p:txBody>
          <a:bodyPr/>
          <a:lstStyle/>
          <a:p>
            <a:r>
              <a:rPr lang="fr-FR" dirty="0"/>
              <a:t>Notre nouveau Blason :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4CAC9FA5-3CF3-3851-09DD-EC4A01FF91F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53943" y="5536377"/>
            <a:ext cx="4746171" cy="1045812"/>
          </a:xfrm>
        </p:spPr>
        <p:txBody>
          <a:bodyPr/>
          <a:lstStyle/>
          <a:p>
            <a:r>
              <a:rPr lang="fr-FR" dirty="0"/>
              <a:t>Le symbole de l’association, choisi par + de 3 000 </a:t>
            </a:r>
          </a:p>
          <a:p>
            <a:r>
              <a:rPr lang="fr-FR" dirty="0" err="1"/>
              <a:t>Néomiens</a:t>
            </a:r>
            <a:r>
              <a:rPr lang="fr-FR" dirty="0"/>
              <a:t> lors d’un grand vote en ligne</a:t>
            </a:r>
          </a:p>
        </p:txBody>
      </p:sp>
      <p:pic>
        <p:nvPicPr>
          <p:cNvPr id="14" name="Espace réservé pour une image  13" descr="Une image contenant Graphique, logo, graphisme, Police&#10;&#10;Description générée automatiquement">
            <a:extLst>
              <a:ext uri="{FF2B5EF4-FFF2-40B4-BE49-F238E27FC236}">
                <a16:creationId xmlns:a16="http://schemas.microsoft.com/office/drawing/2014/main" id="{45C6B2EC-A88C-F96F-FE01-5FC1386168F7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3"/>
          <a:srcRect t="-1140" b="-1632"/>
          <a:stretch/>
        </p:blipFill>
        <p:spPr>
          <a:xfrm>
            <a:off x="8054806" y="2874378"/>
            <a:ext cx="2684152" cy="2522951"/>
          </a:xfrm>
        </p:spPr>
      </p:pic>
    </p:spTree>
    <p:extLst>
      <p:ext uri="{BB962C8B-B14F-4D97-AF65-F5344CB8AC3E}">
        <p14:creationId xmlns:p14="http://schemas.microsoft.com/office/powerpoint/2010/main" val="2385564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3E40152-EF45-28DC-80F7-DBF6CEA81C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3631" y="364629"/>
            <a:ext cx="4125408" cy="557058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Neoma4ever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DCF48EB-1EB9-3C4A-D991-2809DC8C028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0929" y="766727"/>
            <a:ext cx="6694749" cy="967027"/>
          </a:xfrm>
        </p:spPr>
        <p:txBody>
          <a:bodyPr/>
          <a:lstStyle/>
          <a:p>
            <a:r>
              <a:rPr lang="fr-FR" dirty="0"/>
              <a:t>Nouvelle ambition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C1F01AE-FD38-9839-C7AD-6DEA274BA0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/>
              <a:t>Un réseau performant de managers, </a:t>
            </a:r>
          </a:p>
          <a:p>
            <a:pPr lvl="0"/>
            <a:r>
              <a:rPr lang="fr-FR" dirty="0"/>
              <a:t>de cadres dirigeants et d’entrepreneurs mobilisé au service des </a:t>
            </a:r>
            <a:r>
              <a:rPr lang="fr-FR" dirty="0" err="1"/>
              <a:t>Néomiens</a:t>
            </a:r>
            <a:r>
              <a:rPr lang="fr-FR" dirty="0"/>
              <a:t>, étudiants et diplômés.</a:t>
            </a:r>
          </a:p>
        </p:txBody>
      </p:sp>
      <p:pic>
        <p:nvPicPr>
          <p:cNvPr id="7" name="Espace réservé pour une image  6" descr="Une image contenant Police, texte, Graphique, graphisme&#10;&#10;Description générée automatiquement">
            <a:extLst>
              <a:ext uri="{FF2B5EF4-FFF2-40B4-BE49-F238E27FC236}">
                <a16:creationId xmlns:a16="http://schemas.microsoft.com/office/drawing/2014/main" id="{EFB27C0F-8338-6089-E3FE-F30551A6B410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l="2640" r="26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81397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C81525B-AACA-C13D-34E9-A67D6C71BD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21581" y="300910"/>
            <a:ext cx="4125408" cy="557058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Neoma4ever</a:t>
            </a:r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102B05F-46A1-3689-761A-8CC0A50C0C8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68879" y="700029"/>
            <a:ext cx="7082174" cy="990419"/>
          </a:xfrm>
        </p:spPr>
        <p:txBody>
          <a:bodyPr/>
          <a:lstStyle/>
          <a:p>
            <a:r>
              <a:rPr lang="fr-FR" dirty="0"/>
              <a:t>Nouvelle offre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5BBE3F6-DF0F-65BE-4C80-4F7EAE724B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>
                <a:solidFill>
                  <a:srgbClr val="572680"/>
                </a:solidFill>
                <a:effectLst/>
                <a:latin typeface="Lato" panose="020F0502020204030203" pitchFamily="34" charset="77"/>
              </a:rPr>
              <a:t>Une gamme de services dédiée aux </a:t>
            </a:r>
            <a:r>
              <a:rPr lang="fr-FR" dirty="0" err="1">
                <a:solidFill>
                  <a:srgbClr val="572680"/>
                </a:solidFill>
                <a:effectLst/>
                <a:latin typeface="Lato" panose="020F0502020204030203" pitchFamily="34" charset="77"/>
              </a:rPr>
              <a:t>alumni</a:t>
            </a:r>
            <a:endParaRPr lang="fr-FR" dirty="0">
              <a:solidFill>
                <a:srgbClr val="572680"/>
              </a:solidFill>
              <a:effectLst/>
              <a:latin typeface="Lato" panose="020F0502020204030203" pitchFamily="34" charset="77"/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90F4A79-2177-474B-D6AF-B86D6C2A35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#Réseau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79B4A903-11B8-3DE0-4D14-6BC3ABC5D1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#Carrière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ABD9A523-AA4D-9F6E-A053-326F5D2757B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#Business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A03D2C1B-6F23-FEB1-EEAD-DF72C2872A4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#Formations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89D4B5C4-566F-351D-631F-E6C24CC9E3D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#Evénements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2BAB61B-9D36-1C84-F607-FCD02ACD6E8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#Bons Plans</a:t>
            </a:r>
          </a:p>
        </p:txBody>
      </p:sp>
      <p:pic>
        <p:nvPicPr>
          <p:cNvPr id="13" name="Espace réservé pour une image  12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0B4B4DBF-2D67-CF66-6DDB-E7607E6F0CF9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/>
          <a:srcRect t="770" b="7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41288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198B1BF-D82A-3890-728E-B686854B80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33296" y="289290"/>
            <a:ext cx="4125408" cy="557058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Neoma4ever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490C8FC-A6C4-0D93-0E4E-9088818921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01866" y="634048"/>
            <a:ext cx="10788269" cy="777769"/>
          </a:xfrm>
        </p:spPr>
        <p:txBody>
          <a:bodyPr/>
          <a:lstStyle/>
          <a:p>
            <a:r>
              <a:rPr lang="fr-FR" dirty="0"/>
              <a:t>2 modes d’adhésion pour en profiter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E149CE6-EDD2-04D2-45D5-37093C72E80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49119" y="1963931"/>
            <a:ext cx="4220298" cy="581025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572781"/>
                </a:solidFill>
                <a:latin typeface="Lato" panose="020F0502020204030203" pitchFamily="34" charset="77"/>
              </a:rPr>
              <a:t>neoma4life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21C6174-0268-5D98-EEE5-76F8032BD8F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30943" y="1944881"/>
            <a:ext cx="4466471" cy="581025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572781"/>
                </a:solidFill>
                <a:latin typeface="Lato" panose="020F0502020204030203" pitchFamily="34" charset="77"/>
              </a:rPr>
              <a:t>neoma4year</a:t>
            </a:r>
          </a:p>
        </p:txBody>
      </p:sp>
      <p:pic>
        <p:nvPicPr>
          <p:cNvPr id="21" name="Espace réservé pour une image  20" descr="Une image contenant Police, texte, Graphique, graphisme&#10;&#10;Description générée automatiquement">
            <a:extLst>
              <a:ext uri="{FF2B5EF4-FFF2-40B4-BE49-F238E27FC236}">
                <a16:creationId xmlns:a16="http://schemas.microsoft.com/office/drawing/2014/main" id="{F88032C7-54E9-E3DC-541A-689682068F2D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/>
          <a:srcRect l="2648" r="2648"/>
          <a:stretch>
            <a:fillRect/>
          </a:stretch>
        </p:blipFill>
        <p:spPr/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8A2893C5-056D-BAAF-4F35-326094165DC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90768" y="2673607"/>
            <a:ext cx="3937000" cy="328268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Adhésion à vie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C4520CE7-0780-1ECD-82D2-B1EEFF0DAF0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95678" y="2654556"/>
            <a:ext cx="3937000" cy="347319"/>
          </a:xfrm>
        </p:spPr>
        <p:txBody>
          <a:bodyPr>
            <a:normAutofit lnSpcReduction="10000"/>
          </a:bodyPr>
          <a:lstStyle/>
          <a:p>
            <a:r>
              <a:rPr lang="fr-FR" dirty="0"/>
              <a:t>Adhésion annuelle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0FDB4646-ACFC-75FE-226B-5640A6B2EA5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419165" y="3012857"/>
            <a:ext cx="4880206" cy="140904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fr-FR" sz="1600" dirty="0"/>
              <a:t>Tous les services et avantages offerts par NEOMA Alumni accessibles à vie en une seule cotisation !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fr-FR" sz="1200" dirty="0"/>
              <a:t>Profitez d’un tarif de lancement exceptionnel jusqu’au 31/08/2023</a:t>
            </a:r>
          </a:p>
          <a:p>
            <a:pPr>
              <a:lnSpc>
                <a:spcPct val="110000"/>
              </a:lnSpc>
            </a:pPr>
            <a:endParaRPr lang="fr-FR" sz="1600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F53DCCC7-4AC2-A152-8EB6-51CDFC6378D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155520" y="3069193"/>
            <a:ext cx="4617317" cy="66325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fr-FR" sz="1600" dirty="0"/>
              <a:t>Tous les services et avantages offerts par NEOMA Alumni accessibles à vie en une seule cotisation !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711588B-4D13-E64A-5139-33C785F8370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626449" y="3860955"/>
            <a:ext cx="4465638" cy="1143860"/>
          </a:xfrm>
        </p:spPr>
        <p:txBody>
          <a:bodyPr/>
          <a:lstStyle/>
          <a:p>
            <a:r>
              <a:rPr lang="fr-FR" dirty="0"/>
              <a:t>1 000 €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9174C9B0-06B9-E651-0522-5675D5E29EE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249543" y="4854014"/>
            <a:ext cx="3219450" cy="393700"/>
          </a:xfrm>
        </p:spPr>
        <p:txBody>
          <a:bodyPr/>
          <a:lstStyle/>
          <a:p>
            <a:r>
              <a:rPr lang="fr-FR" dirty="0"/>
              <a:t>au lieu de 1 500 €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35784B9F-4E0C-7C9E-2564-D7EFDC7E1A0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49543" y="5257191"/>
            <a:ext cx="3219450" cy="393700"/>
          </a:xfrm>
        </p:spPr>
        <p:txBody>
          <a:bodyPr/>
          <a:lstStyle/>
          <a:p>
            <a:r>
              <a:rPr lang="fr-FR" sz="1400" dirty="0"/>
              <a:t>Payable en 3x sans frais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C7DEF91D-46C8-8D65-01AC-1F7C9C27418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231359" y="3837007"/>
            <a:ext cx="4465638" cy="1143860"/>
          </a:xfrm>
        </p:spPr>
        <p:txBody>
          <a:bodyPr/>
          <a:lstStyle/>
          <a:p>
            <a:r>
              <a:rPr lang="fr-FR" dirty="0"/>
              <a:t>200 €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FA0EFBC9-5070-702B-7211-DE34EB66EBD0}"/>
              </a:ext>
            </a:extLst>
          </p:cNvPr>
          <p:cNvCxnSpPr>
            <a:cxnSpLocks/>
          </p:cNvCxnSpPr>
          <p:nvPr/>
        </p:nvCxnSpPr>
        <p:spPr>
          <a:xfrm flipV="1">
            <a:off x="9015633" y="4947773"/>
            <a:ext cx="928242" cy="189738"/>
          </a:xfrm>
          <a:prstGeom prst="line">
            <a:avLst/>
          </a:prstGeom>
          <a:ln w="25400">
            <a:solidFill>
              <a:srgbClr val="5727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5062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pour une image  7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268871A5-5256-0C31-25FF-3754DCE0161D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/>
          <a:srcRect t="779" b="779"/>
          <a:stretch>
            <a:fillRect/>
          </a:stretch>
        </p:blipFill>
        <p:spPr>
          <a:xfrm>
            <a:off x="9386524" y="690172"/>
            <a:ext cx="2320482" cy="883156"/>
          </a:xfr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BBD48B5-0821-0B74-1F5F-2F7150B621C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fr-FR" dirty="0"/>
              <a:t>Mentoring pour les diplômés et étudiants</a:t>
            </a:r>
          </a:p>
          <a:p>
            <a:pPr lvl="0"/>
            <a:r>
              <a:rPr lang="fr-FR" dirty="0"/>
              <a:t>Réduction sur les offres Exécutive Education de NEOMA Business </a:t>
            </a:r>
            <a:r>
              <a:rPr lang="fr-FR" dirty="0" err="1"/>
              <a:t>School</a:t>
            </a:r>
            <a:r>
              <a:rPr lang="fr-FR" dirty="0"/>
              <a:t> </a:t>
            </a:r>
          </a:p>
          <a:p>
            <a:pPr lvl="0"/>
            <a:r>
              <a:rPr lang="fr-FR" dirty="0"/>
              <a:t>Hotline téléphonique pour les recherches ciblées de contacts</a:t>
            </a:r>
          </a:p>
          <a:p>
            <a:pPr lvl="0"/>
            <a:r>
              <a:rPr lang="fr-FR" dirty="0"/>
              <a:t>Offre VIP pour des événements sportifs</a:t>
            </a:r>
          </a:p>
          <a:p>
            <a:pPr lvl="0"/>
            <a:r>
              <a:rPr lang="fr-FR" dirty="0"/>
              <a:t>Entrée offerte aux événements premium (Trophée du management &amp; Rentrée des Tribus)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F873A4E-0909-E182-40D1-B227D191D03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84994" y="773885"/>
            <a:ext cx="7586952" cy="1081088"/>
          </a:xfrm>
        </p:spPr>
        <p:txBody>
          <a:bodyPr/>
          <a:lstStyle/>
          <a:p>
            <a:r>
              <a:rPr lang="fr-FR" dirty="0"/>
              <a:t>Neoma4life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6F98CF0-9815-1BCF-979E-B0EF9AB9D36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84993" y="359972"/>
            <a:ext cx="5610225" cy="660400"/>
          </a:xfrm>
        </p:spPr>
        <p:txBody>
          <a:bodyPr/>
          <a:lstStyle/>
          <a:p>
            <a:r>
              <a:rPr lang="fr-FR" dirty="0"/>
              <a:t>Les services exclusifs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E20AAE0-7555-B96D-8116-2893F8F7CF0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pPr lvl="0"/>
            <a:r>
              <a:rPr lang="fr-FR" dirty="0"/>
              <a:t>NEOMA ALUMNI MAG sur l’actualité     des Alumni gratuit pendant 2 ans</a:t>
            </a:r>
          </a:p>
          <a:p>
            <a:pPr lvl="0"/>
            <a:r>
              <a:rPr lang="fr-FR" dirty="0"/>
              <a:t>Entretiens individuels carrière                         (2 entretiens gratuits / an : valeur = 300 €)</a:t>
            </a:r>
          </a:p>
          <a:p>
            <a:pPr lvl="0"/>
            <a:r>
              <a:rPr lang="fr-FR" dirty="0"/>
              <a:t>Accès gratuit à la plateforme EDFLEX,  plus de 10 000 formations en ligne</a:t>
            </a:r>
          </a:p>
          <a:p>
            <a:pPr lvl="0"/>
            <a:r>
              <a:rPr lang="fr-FR" dirty="0"/>
              <a:t>50% de remise sur les événements organisés par les clubs professionnels et les ateliers et conférences carrière de l’association</a:t>
            </a:r>
          </a:p>
        </p:txBody>
      </p:sp>
    </p:spTree>
    <p:extLst>
      <p:ext uri="{BB962C8B-B14F-4D97-AF65-F5344CB8AC3E}">
        <p14:creationId xmlns:p14="http://schemas.microsoft.com/office/powerpoint/2010/main" val="2021229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7BBC94C-4818-DAFA-3E2F-0EB7BF2CD1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3694" y="1826154"/>
            <a:ext cx="6196615" cy="988167"/>
          </a:xfrm>
        </p:spPr>
        <p:txBody>
          <a:bodyPr/>
          <a:lstStyle/>
          <a:p>
            <a:pPr algn="l"/>
            <a:r>
              <a:rPr lang="fr-FR" dirty="0"/>
              <a:t>Rejoignez le mouvement</a:t>
            </a:r>
          </a:p>
        </p:txBody>
      </p:sp>
      <p:pic>
        <p:nvPicPr>
          <p:cNvPr id="9" name="Espace réservé pour une image  8">
            <a:extLst>
              <a:ext uri="{FF2B5EF4-FFF2-40B4-BE49-F238E27FC236}">
                <a16:creationId xmlns:a16="http://schemas.microsoft.com/office/drawing/2014/main" id="{6FDAE35E-3632-7A30-C66F-784D856AA98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472780" y="1919287"/>
            <a:ext cx="3019425" cy="3019425"/>
          </a:xfr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8C3DE74-2CF2-0B26-4DE3-FD45629BF2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9827" y="2451288"/>
            <a:ext cx="7363976" cy="1469916"/>
          </a:xfrm>
        </p:spPr>
        <p:txBody>
          <a:bodyPr/>
          <a:lstStyle/>
          <a:p>
            <a:pPr algn="l"/>
            <a:r>
              <a:rPr lang="fr-FR" sz="9000" dirty="0"/>
              <a:t>NEOMA4EVER!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4231AE5-B849-5D81-92AD-A449A01D3E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513" y="4234527"/>
            <a:ext cx="7648879" cy="743010"/>
          </a:xfrm>
        </p:spPr>
        <p:txBody>
          <a:bodyPr/>
          <a:lstStyle/>
          <a:p>
            <a:pPr algn="l"/>
            <a:r>
              <a:rPr lang="fr-FR" dirty="0"/>
              <a:t>Rendez-vous sur </a:t>
            </a:r>
            <a:r>
              <a:rPr lang="fr-FR" dirty="0" err="1"/>
              <a:t>join.neoma-alumni.com</a:t>
            </a:r>
            <a:endParaRPr lang="fr-FR" dirty="0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BA1247D0-7DCC-23F5-F5D2-700EC708C2FF}"/>
              </a:ext>
            </a:extLst>
          </p:cNvPr>
          <p:cNvCxnSpPr>
            <a:cxnSpLocks/>
          </p:cNvCxnSpPr>
          <p:nvPr/>
        </p:nvCxnSpPr>
        <p:spPr>
          <a:xfrm>
            <a:off x="3684015" y="4793060"/>
            <a:ext cx="426955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392427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352</Words>
  <Application>Microsoft Macintosh PowerPoint</Application>
  <PresentationFormat>Grand écran</PresentationFormat>
  <Paragraphs>71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9</vt:i4>
      </vt:variant>
    </vt:vector>
  </HeadingPairs>
  <TitlesOfParts>
    <vt:vector size="17" baseType="lpstr">
      <vt:lpstr>Alata</vt:lpstr>
      <vt:lpstr>Arial</vt:lpstr>
      <vt:lpstr>Calibri</vt:lpstr>
      <vt:lpstr>Calibri Light</vt:lpstr>
      <vt:lpstr>Lato</vt:lpstr>
      <vt:lpstr>Lato Semibold</vt:lpstr>
      <vt:lpstr>Thème Office</vt:lpstr>
      <vt:lpstr>1_Thème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Laurie Zingaretti</dc:creator>
  <cp:lastModifiedBy>Laurie Zingaretti</cp:lastModifiedBy>
  <cp:revision>230</cp:revision>
  <dcterms:created xsi:type="dcterms:W3CDTF">2023-06-05T12:09:57Z</dcterms:created>
  <dcterms:modified xsi:type="dcterms:W3CDTF">2023-06-12T13:15:55Z</dcterms:modified>
</cp:coreProperties>
</file>